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155" y="0"/>
            <a:ext cx="2770631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459336" y="5855208"/>
            <a:ext cx="2908935" cy="1003300"/>
          </a:xfrm>
          <a:custGeom>
            <a:avLst/>
            <a:gdLst/>
            <a:ahLst/>
            <a:cxnLst/>
            <a:rect l="l" t="t" r="r" b="b"/>
            <a:pathLst>
              <a:path w="2908934" h="1003300">
                <a:moveTo>
                  <a:pt x="1454289" y="0"/>
                </a:moveTo>
                <a:lnTo>
                  <a:pt x="1403498" y="759"/>
                </a:lnTo>
                <a:lnTo>
                  <a:pt x="1353129" y="3021"/>
                </a:lnTo>
                <a:lnTo>
                  <a:pt x="1303206" y="6763"/>
                </a:lnTo>
                <a:lnTo>
                  <a:pt x="1253756" y="11960"/>
                </a:lnTo>
                <a:lnTo>
                  <a:pt x="1204806" y="18588"/>
                </a:lnTo>
                <a:lnTo>
                  <a:pt x="1156383" y="26624"/>
                </a:lnTo>
                <a:lnTo>
                  <a:pt x="1108512" y="36043"/>
                </a:lnTo>
                <a:lnTo>
                  <a:pt x="1061219" y="46822"/>
                </a:lnTo>
                <a:lnTo>
                  <a:pt x="1014532" y="58937"/>
                </a:lnTo>
                <a:lnTo>
                  <a:pt x="968477" y="72364"/>
                </a:lnTo>
                <a:lnTo>
                  <a:pt x="923080" y="87078"/>
                </a:lnTo>
                <a:lnTo>
                  <a:pt x="878367" y="103057"/>
                </a:lnTo>
                <a:lnTo>
                  <a:pt x="834365" y="120277"/>
                </a:lnTo>
                <a:lnTo>
                  <a:pt x="791100" y="138712"/>
                </a:lnTo>
                <a:lnTo>
                  <a:pt x="748598" y="158341"/>
                </a:lnTo>
                <a:lnTo>
                  <a:pt x="706887" y="179138"/>
                </a:lnTo>
                <a:lnTo>
                  <a:pt x="665992" y="201079"/>
                </a:lnTo>
                <a:lnTo>
                  <a:pt x="625940" y="224142"/>
                </a:lnTo>
                <a:lnTo>
                  <a:pt x="586757" y="248301"/>
                </a:lnTo>
                <a:lnTo>
                  <a:pt x="548469" y="273534"/>
                </a:lnTo>
                <a:lnTo>
                  <a:pt x="511104" y="299816"/>
                </a:lnTo>
                <a:lnTo>
                  <a:pt x="474686" y="327123"/>
                </a:lnTo>
                <a:lnTo>
                  <a:pt x="439244" y="355432"/>
                </a:lnTo>
                <a:lnTo>
                  <a:pt x="404802" y="384719"/>
                </a:lnTo>
                <a:lnTo>
                  <a:pt x="371388" y="414959"/>
                </a:lnTo>
                <a:lnTo>
                  <a:pt x="339028" y="446129"/>
                </a:lnTo>
                <a:lnTo>
                  <a:pt x="307747" y="478204"/>
                </a:lnTo>
                <a:lnTo>
                  <a:pt x="277574" y="511162"/>
                </a:lnTo>
                <a:lnTo>
                  <a:pt x="248533" y="544979"/>
                </a:lnTo>
                <a:lnTo>
                  <a:pt x="220652" y="579629"/>
                </a:lnTo>
                <a:lnTo>
                  <a:pt x="193957" y="615090"/>
                </a:lnTo>
                <a:lnTo>
                  <a:pt x="168474" y="651337"/>
                </a:lnTo>
                <a:lnTo>
                  <a:pt x="144229" y="688347"/>
                </a:lnTo>
                <a:lnTo>
                  <a:pt x="121250" y="726096"/>
                </a:lnTo>
                <a:lnTo>
                  <a:pt x="99561" y="764560"/>
                </a:lnTo>
                <a:lnTo>
                  <a:pt x="79191" y="803715"/>
                </a:lnTo>
                <a:lnTo>
                  <a:pt x="60164" y="843536"/>
                </a:lnTo>
                <a:lnTo>
                  <a:pt x="42508" y="884002"/>
                </a:lnTo>
                <a:lnTo>
                  <a:pt x="26249" y="925086"/>
                </a:lnTo>
                <a:lnTo>
                  <a:pt x="11413" y="966766"/>
                </a:lnTo>
                <a:lnTo>
                  <a:pt x="0" y="1002791"/>
                </a:lnTo>
                <a:lnTo>
                  <a:pt x="2908578" y="1002791"/>
                </a:lnTo>
                <a:lnTo>
                  <a:pt x="2882328" y="925086"/>
                </a:lnTo>
                <a:lnTo>
                  <a:pt x="2866069" y="884002"/>
                </a:lnTo>
                <a:lnTo>
                  <a:pt x="2848413" y="843536"/>
                </a:lnTo>
                <a:lnTo>
                  <a:pt x="2829386" y="803715"/>
                </a:lnTo>
                <a:lnTo>
                  <a:pt x="2809016" y="764560"/>
                </a:lnTo>
                <a:lnTo>
                  <a:pt x="2787327" y="726096"/>
                </a:lnTo>
                <a:lnTo>
                  <a:pt x="2764348" y="688347"/>
                </a:lnTo>
                <a:lnTo>
                  <a:pt x="2740103" y="651337"/>
                </a:lnTo>
                <a:lnTo>
                  <a:pt x="2714620" y="615090"/>
                </a:lnTo>
                <a:lnTo>
                  <a:pt x="2687925" y="579629"/>
                </a:lnTo>
                <a:lnTo>
                  <a:pt x="2660044" y="544979"/>
                </a:lnTo>
                <a:lnTo>
                  <a:pt x="2631003" y="511162"/>
                </a:lnTo>
                <a:lnTo>
                  <a:pt x="2600830" y="478204"/>
                </a:lnTo>
                <a:lnTo>
                  <a:pt x="2569550" y="446129"/>
                </a:lnTo>
                <a:lnTo>
                  <a:pt x="2537189" y="414959"/>
                </a:lnTo>
                <a:lnTo>
                  <a:pt x="2503775" y="384719"/>
                </a:lnTo>
                <a:lnTo>
                  <a:pt x="2469334" y="355432"/>
                </a:lnTo>
                <a:lnTo>
                  <a:pt x="2433891" y="327123"/>
                </a:lnTo>
                <a:lnTo>
                  <a:pt x="2397474" y="299816"/>
                </a:lnTo>
                <a:lnTo>
                  <a:pt x="2360108" y="273534"/>
                </a:lnTo>
                <a:lnTo>
                  <a:pt x="2321820" y="248301"/>
                </a:lnTo>
                <a:lnTo>
                  <a:pt x="2282637" y="224142"/>
                </a:lnTo>
                <a:lnTo>
                  <a:pt x="2242585" y="201079"/>
                </a:lnTo>
                <a:lnTo>
                  <a:pt x="2201690" y="179138"/>
                </a:lnTo>
                <a:lnTo>
                  <a:pt x="2159979" y="158341"/>
                </a:lnTo>
                <a:lnTo>
                  <a:pt x="2117477" y="138712"/>
                </a:lnTo>
                <a:lnTo>
                  <a:pt x="2074213" y="120277"/>
                </a:lnTo>
                <a:lnTo>
                  <a:pt x="2030210" y="103057"/>
                </a:lnTo>
                <a:lnTo>
                  <a:pt x="1985498" y="87078"/>
                </a:lnTo>
                <a:lnTo>
                  <a:pt x="1940100" y="72364"/>
                </a:lnTo>
                <a:lnTo>
                  <a:pt x="1894045" y="58937"/>
                </a:lnTo>
                <a:lnTo>
                  <a:pt x="1847358" y="46822"/>
                </a:lnTo>
                <a:lnTo>
                  <a:pt x="1800066" y="36043"/>
                </a:lnTo>
                <a:lnTo>
                  <a:pt x="1752194" y="26624"/>
                </a:lnTo>
                <a:lnTo>
                  <a:pt x="1703771" y="18588"/>
                </a:lnTo>
                <a:lnTo>
                  <a:pt x="1654821" y="11960"/>
                </a:lnTo>
                <a:lnTo>
                  <a:pt x="1605371" y="6763"/>
                </a:lnTo>
                <a:lnTo>
                  <a:pt x="1555449" y="3021"/>
                </a:lnTo>
                <a:lnTo>
                  <a:pt x="1505079" y="759"/>
                </a:lnTo>
                <a:lnTo>
                  <a:pt x="1454289" y="0"/>
                </a:lnTo>
                <a:close/>
              </a:path>
            </a:pathLst>
          </a:custGeom>
          <a:solidFill>
            <a:srgbClr val="FC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3894" y="0"/>
            <a:ext cx="7198106" cy="68580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484619" y="272795"/>
            <a:ext cx="414655" cy="413384"/>
          </a:xfrm>
          <a:custGeom>
            <a:avLst/>
            <a:gdLst/>
            <a:ahLst/>
            <a:cxnLst/>
            <a:rect l="l" t="t" r="r" b="b"/>
            <a:pathLst>
              <a:path w="414654" h="413384">
                <a:moveTo>
                  <a:pt x="207263" y="0"/>
                </a:moveTo>
                <a:lnTo>
                  <a:pt x="159753" y="5453"/>
                </a:lnTo>
                <a:lnTo>
                  <a:pt x="116132" y="20989"/>
                </a:lnTo>
                <a:lnTo>
                  <a:pt x="77648" y="45366"/>
                </a:lnTo>
                <a:lnTo>
                  <a:pt x="45546" y="77346"/>
                </a:lnTo>
                <a:lnTo>
                  <a:pt x="21073" y="115688"/>
                </a:lnTo>
                <a:lnTo>
                  <a:pt x="5476" y="159153"/>
                </a:lnTo>
                <a:lnTo>
                  <a:pt x="0" y="206501"/>
                </a:lnTo>
                <a:lnTo>
                  <a:pt x="5476" y="253850"/>
                </a:lnTo>
                <a:lnTo>
                  <a:pt x="21073" y="297315"/>
                </a:lnTo>
                <a:lnTo>
                  <a:pt x="45546" y="335657"/>
                </a:lnTo>
                <a:lnTo>
                  <a:pt x="77648" y="367637"/>
                </a:lnTo>
                <a:lnTo>
                  <a:pt x="116132" y="392014"/>
                </a:lnTo>
                <a:lnTo>
                  <a:pt x="159753" y="407550"/>
                </a:lnTo>
                <a:lnTo>
                  <a:pt x="207263" y="413003"/>
                </a:lnTo>
                <a:lnTo>
                  <a:pt x="254774" y="407550"/>
                </a:lnTo>
                <a:lnTo>
                  <a:pt x="298395" y="392014"/>
                </a:lnTo>
                <a:lnTo>
                  <a:pt x="336879" y="367637"/>
                </a:lnTo>
                <a:lnTo>
                  <a:pt x="368981" y="335657"/>
                </a:lnTo>
                <a:lnTo>
                  <a:pt x="393454" y="297315"/>
                </a:lnTo>
                <a:lnTo>
                  <a:pt x="409051" y="253850"/>
                </a:lnTo>
                <a:lnTo>
                  <a:pt x="414527" y="206501"/>
                </a:lnTo>
                <a:lnTo>
                  <a:pt x="409051" y="159153"/>
                </a:lnTo>
                <a:lnTo>
                  <a:pt x="393454" y="115688"/>
                </a:lnTo>
                <a:lnTo>
                  <a:pt x="368981" y="77346"/>
                </a:lnTo>
                <a:lnTo>
                  <a:pt x="336879" y="45366"/>
                </a:lnTo>
                <a:lnTo>
                  <a:pt x="298395" y="20989"/>
                </a:lnTo>
                <a:lnTo>
                  <a:pt x="254774" y="5453"/>
                </a:lnTo>
                <a:lnTo>
                  <a:pt x="207263" y="0"/>
                </a:lnTo>
                <a:close/>
              </a:path>
            </a:pathLst>
          </a:custGeom>
          <a:solidFill>
            <a:srgbClr val="55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76814" y="0"/>
                </a:moveTo>
                <a:lnTo>
                  <a:pt x="0" y="0"/>
                </a:lnTo>
                <a:lnTo>
                  <a:pt x="0" y="676813"/>
                </a:lnTo>
                <a:lnTo>
                  <a:pt x="6544" y="678151"/>
                </a:lnTo>
                <a:lnTo>
                  <a:pt x="53411" y="683862"/>
                </a:lnTo>
                <a:lnTo>
                  <a:pt x="101346" y="685800"/>
                </a:lnTo>
                <a:lnTo>
                  <a:pt x="149280" y="683862"/>
                </a:lnTo>
                <a:lnTo>
                  <a:pt x="196147" y="678151"/>
                </a:lnTo>
                <a:lnTo>
                  <a:pt x="241796" y="668817"/>
                </a:lnTo>
                <a:lnTo>
                  <a:pt x="286077" y="656008"/>
                </a:lnTo>
                <a:lnTo>
                  <a:pt x="328841" y="639877"/>
                </a:lnTo>
                <a:lnTo>
                  <a:pt x="369935" y="620573"/>
                </a:lnTo>
                <a:lnTo>
                  <a:pt x="409210" y="598247"/>
                </a:lnTo>
                <a:lnTo>
                  <a:pt x="446516" y="573048"/>
                </a:lnTo>
                <a:lnTo>
                  <a:pt x="481701" y="545127"/>
                </a:lnTo>
                <a:lnTo>
                  <a:pt x="514616" y="514635"/>
                </a:lnTo>
                <a:lnTo>
                  <a:pt x="545110" y="481722"/>
                </a:lnTo>
                <a:lnTo>
                  <a:pt x="573033" y="446538"/>
                </a:lnTo>
                <a:lnTo>
                  <a:pt x="598234" y="409233"/>
                </a:lnTo>
                <a:lnTo>
                  <a:pt x="620563" y="369957"/>
                </a:lnTo>
                <a:lnTo>
                  <a:pt x="639870" y="328862"/>
                </a:lnTo>
                <a:lnTo>
                  <a:pt x="656003" y="286097"/>
                </a:lnTo>
                <a:lnTo>
                  <a:pt x="668814" y="241812"/>
                </a:lnTo>
                <a:lnTo>
                  <a:pt x="678150" y="196159"/>
                </a:lnTo>
                <a:lnTo>
                  <a:pt x="683862" y="149286"/>
                </a:lnTo>
                <a:lnTo>
                  <a:pt x="685800" y="101346"/>
                </a:lnTo>
                <a:lnTo>
                  <a:pt x="683862" y="53405"/>
                </a:lnTo>
                <a:lnTo>
                  <a:pt x="678150" y="6532"/>
                </a:lnTo>
                <a:lnTo>
                  <a:pt x="676814" y="0"/>
                </a:lnTo>
                <a:close/>
              </a:path>
            </a:pathLst>
          </a:custGeom>
          <a:solidFill>
            <a:srgbClr val="FC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8782" y="0"/>
            <a:ext cx="1433217" cy="24359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08707" y="4429378"/>
            <a:ext cx="1483292" cy="242862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730737" y="0"/>
            <a:ext cx="1082675" cy="364490"/>
          </a:xfrm>
          <a:custGeom>
            <a:avLst/>
            <a:gdLst/>
            <a:ahLst/>
            <a:cxnLst/>
            <a:rect l="l" t="t" r="r" b="b"/>
            <a:pathLst>
              <a:path w="1082675" h="364490">
                <a:moveTo>
                  <a:pt x="1082569" y="0"/>
                </a:moveTo>
                <a:lnTo>
                  <a:pt x="0" y="0"/>
                </a:lnTo>
                <a:lnTo>
                  <a:pt x="2753" y="7298"/>
                </a:lnTo>
                <a:lnTo>
                  <a:pt x="22057" y="48393"/>
                </a:lnTo>
                <a:lnTo>
                  <a:pt x="44383" y="87669"/>
                </a:lnTo>
                <a:lnTo>
                  <a:pt x="69582" y="124974"/>
                </a:lnTo>
                <a:lnTo>
                  <a:pt x="97502" y="160158"/>
                </a:lnTo>
                <a:lnTo>
                  <a:pt x="127994" y="193071"/>
                </a:lnTo>
                <a:lnTo>
                  <a:pt x="160908" y="223563"/>
                </a:lnTo>
                <a:lnTo>
                  <a:pt x="196092" y="251484"/>
                </a:lnTo>
                <a:lnTo>
                  <a:pt x="233397" y="276683"/>
                </a:lnTo>
                <a:lnTo>
                  <a:pt x="272672" y="299009"/>
                </a:lnTo>
                <a:lnTo>
                  <a:pt x="313768" y="318313"/>
                </a:lnTo>
                <a:lnTo>
                  <a:pt x="356533" y="334444"/>
                </a:lnTo>
                <a:lnTo>
                  <a:pt x="400817" y="347253"/>
                </a:lnTo>
                <a:lnTo>
                  <a:pt x="446471" y="356587"/>
                </a:lnTo>
                <a:lnTo>
                  <a:pt x="493343" y="362298"/>
                </a:lnTo>
                <a:lnTo>
                  <a:pt x="541284" y="364236"/>
                </a:lnTo>
                <a:lnTo>
                  <a:pt x="589225" y="362298"/>
                </a:lnTo>
                <a:lnTo>
                  <a:pt x="636098" y="356587"/>
                </a:lnTo>
                <a:lnTo>
                  <a:pt x="681751" y="347253"/>
                </a:lnTo>
                <a:lnTo>
                  <a:pt x="726036" y="334444"/>
                </a:lnTo>
                <a:lnTo>
                  <a:pt x="768801" y="318313"/>
                </a:lnTo>
                <a:lnTo>
                  <a:pt x="809896" y="299009"/>
                </a:lnTo>
                <a:lnTo>
                  <a:pt x="849171" y="276683"/>
                </a:lnTo>
                <a:lnTo>
                  <a:pt x="886476" y="251484"/>
                </a:lnTo>
                <a:lnTo>
                  <a:pt x="921661" y="223563"/>
                </a:lnTo>
                <a:lnTo>
                  <a:pt x="954574" y="193071"/>
                </a:lnTo>
                <a:lnTo>
                  <a:pt x="985066" y="160158"/>
                </a:lnTo>
                <a:lnTo>
                  <a:pt x="1012987" y="124974"/>
                </a:lnTo>
                <a:lnTo>
                  <a:pt x="1038185" y="87669"/>
                </a:lnTo>
                <a:lnTo>
                  <a:pt x="1060512" y="48393"/>
                </a:lnTo>
                <a:lnTo>
                  <a:pt x="1079816" y="7298"/>
                </a:lnTo>
                <a:lnTo>
                  <a:pt x="1082569" y="0"/>
                </a:lnTo>
                <a:close/>
              </a:path>
            </a:pathLst>
          </a:custGeom>
          <a:solidFill>
            <a:srgbClr val="EE75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96000" y="4518659"/>
            <a:ext cx="1384300" cy="1384300"/>
          </a:xfrm>
          <a:custGeom>
            <a:avLst/>
            <a:gdLst/>
            <a:ahLst/>
            <a:cxnLst/>
            <a:rect l="l" t="t" r="r" b="b"/>
            <a:pathLst>
              <a:path w="1384300" h="1384300">
                <a:moveTo>
                  <a:pt x="691896" y="0"/>
                </a:moveTo>
                <a:lnTo>
                  <a:pt x="644522" y="1596"/>
                </a:lnTo>
                <a:lnTo>
                  <a:pt x="598005" y="6315"/>
                </a:lnTo>
                <a:lnTo>
                  <a:pt x="552449" y="14056"/>
                </a:lnTo>
                <a:lnTo>
                  <a:pt x="507955" y="24713"/>
                </a:lnTo>
                <a:lnTo>
                  <a:pt x="464628" y="38186"/>
                </a:lnTo>
                <a:lnTo>
                  <a:pt x="422570" y="54369"/>
                </a:lnTo>
                <a:lnTo>
                  <a:pt x="381884" y="73162"/>
                </a:lnTo>
                <a:lnTo>
                  <a:pt x="342674" y="94459"/>
                </a:lnTo>
                <a:lnTo>
                  <a:pt x="305041" y="118159"/>
                </a:lnTo>
                <a:lnTo>
                  <a:pt x="269090" y="144159"/>
                </a:lnTo>
                <a:lnTo>
                  <a:pt x="234923" y="172355"/>
                </a:lnTo>
                <a:lnTo>
                  <a:pt x="202644" y="202644"/>
                </a:lnTo>
                <a:lnTo>
                  <a:pt x="172355" y="234923"/>
                </a:lnTo>
                <a:lnTo>
                  <a:pt x="144159" y="269090"/>
                </a:lnTo>
                <a:lnTo>
                  <a:pt x="118159" y="305041"/>
                </a:lnTo>
                <a:lnTo>
                  <a:pt x="94459" y="342674"/>
                </a:lnTo>
                <a:lnTo>
                  <a:pt x="73162" y="381884"/>
                </a:lnTo>
                <a:lnTo>
                  <a:pt x="54369" y="422570"/>
                </a:lnTo>
                <a:lnTo>
                  <a:pt x="38186" y="464628"/>
                </a:lnTo>
                <a:lnTo>
                  <a:pt x="24713" y="507955"/>
                </a:lnTo>
                <a:lnTo>
                  <a:pt x="14056" y="552449"/>
                </a:lnTo>
                <a:lnTo>
                  <a:pt x="6315" y="598005"/>
                </a:lnTo>
                <a:lnTo>
                  <a:pt x="1596" y="644522"/>
                </a:lnTo>
                <a:lnTo>
                  <a:pt x="0" y="691895"/>
                </a:lnTo>
                <a:lnTo>
                  <a:pt x="1596" y="739266"/>
                </a:lnTo>
                <a:lnTo>
                  <a:pt x="6315" y="785780"/>
                </a:lnTo>
                <a:lnTo>
                  <a:pt x="14056" y="831335"/>
                </a:lnTo>
                <a:lnTo>
                  <a:pt x="24713" y="875827"/>
                </a:lnTo>
                <a:lnTo>
                  <a:pt x="38186" y="919153"/>
                </a:lnTo>
                <a:lnTo>
                  <a:pt x="54369" y="961210"/>
                </a:lnTo>
                <a:lnTo>
                  <a:pt x="73162" y="1001896"/>
                </a:lnTo>
                <a:lnTo>
                  <a:pt x="94459" y="1041106"/>
                </a:lnTo>
                <a:lnTo>
                  <a:pt x="118159" y="1078738"/>
                </a:lnTo>
                <a:lnTo>
                  <a:pt x="144159" y="1114690"/>
                </a:lnTo>
                <a:lnTo>
                  <a:pt x="172355" y="1148857"/>
                </a:lnTo>
                <a:lnTo>
                  <a:pt x="202644" y="1181138"/>
                </a:lnTo>
                <a:lnTo>
                  <a:pt x="234923" y="1211428"/>
                </a:lnTo>
                <a:lnTo>
                  <a:pt x="269090" y="1239624"/>
                </a:lnTo>
                <a:lnTo>
                  <a:pt x="305041" y="1265625"/>
                </a:lnTo>
                <a:lnTo>
                  <a:pt x="342674" y="1289326"/>
                </a:lnTo>
                <a:lnTo>
                  <a:pt x="381884" y="1310625"/>
                </a:lnTo>
                <a:lnTo>
                  <a:pt x="422570" y="1329418"/>
                </a:lnTo>
                <a:lnTo>
                  <a:pt x="464628" y="1345603"/>
                </a:lnTo>
                <a:lnTo>
                  <a:pt x="507955" y="1359076"/>
                </a:lnTo>
                <a:lnTo>
                  <a:pt x="552449" y="1369734"/>
                </a:lnTo>
                <a:lnTo>
                  <a:pt x="598005" y="1377475"/>
                </a:lnTo>
                <a:lnTo>
                  <a:pt x="644522" y="1382195"/>
                </a:lnTo>
                <a:lnTo>
                  <a:pt x="691896" y="1383792"/>
                </a:lnTo>
                <a:lnTo>
                  <a:pt x="739269" y="1382195"/>
                </a:lnTo>
                <a:lnTo>
                  <a:pt x="785786" y="1377475"/>
                </a:lnTo>
                <a:lnTo>
                  <a:pt x="831342" y="1369734"/>
                </a:lnTo>
                <a:lnTo>
                  <a:pt x="875836" y="1359076"/>
                </a:lnTo>
                <a:lnTo>
                  <a:pt x="919163" y="1345603"/>
                </a:lnTo>
                <a:lnTo>
                  <a:pt x="961221" y="1329418"/>
                </a:lnTo>
                <a:lnTo>
                  <a:pt x="1001907" y="1310625"/>
                </a:lnTo>
                <a:lnTo>
                  <a:pt x="1041117" y="1289326"/>
                </a:lnTo>
                <a:lnTo>
                  <a:pt x="1078750" y="1265625"/>
                </a:lnTo>
                <a:lnTo>
                  <a:pt x="1114701" y="1239624"/>
                </a:lnTo>
                <a:lnTo>
                  <a:pt x="1148868" y="1211428"/>
                </a:lnTo>
                <a:lnTo>
                  <a:pt x="1181147" y="1181138"/>
                </a:lnTo>
                <a:lnTo>
                  <a:pt x="1211436" y="1148857"/>
                </a:lnTo>
                <a:lnTo>
                  <a:pt x="1239632" y="1114690"/>
                </a:lnTo>
                <a:lnTo>
                  <a:pt x="1265632" y="1078738"/>
                </a:lnTo>
                <a:lnTo>
                  <a:pt x="1289332" y="1041106"/>
                </a:lnTo>
                <a:lnTo>
                  <a:pt x="1310629" y="1001896"/>
                </a:lnTo>
                <a:lnTo>
                  <a:pt x="1329422" y="961210"/>
                </a:lnTo>
                <a:lnTo>
                  <a:pt x="1345605" y="919153"/>
                </a:lnTo>
                <a:lnTo>
                  <a:pt x="1359078" y="875827"/>
                </a:lnTo>
                <a:lnTo>
                  <a:pt x="1369735" y="831335"/>
                </a:lnTo>
                <a:lnTo>
                  <a:pt x="1377476" y="785780"/>
                </a:lnTo>
                <a:lnTo>
                  <a:pt x="1382195" y="739266"/>
                </a:lnTo>
                <a:lnTo>
                  <a:pt x="1383792" y="691895"/>
                </a:lnTo>
                <a:lnTo>
                  <a:pt x="1382195" y="644522"/>
                </a:lnTo>
                <a:lnTo>
                  <a:pt x="1377476" y="598005"/>
                </a:lnTo>
                <a:lnTo>
                  <a:pt x="1369735" y="552449"/>
                </a:lnTo>
                <a:lnTo>
                  <a:pt x="1359078" y="507955"/>
                </a:lnTo>
                <a:lnTo>
                  <a:pt x="1345605" y="464628"/>
                </a:lnTo>
                <a:lnTo>
                  <a:pt x="1329422" y="422570"/>
                </a:lnTo>
                <a:lnTo>
                  <a:pt x="1310629" y="381884"/>
                </a:lnTo>
                <a:lnTo>
                  <a:pt x="1289332" y="342674"/>
                </a:lnTo>
                <a:lnTo>
                  <a:pt x="1265632" y="305041"/>
                </a:lnTo>
                <a:lnTo>
                  <a:pt x="1239632" y="269090"/>
                </a:lnTo>
                <a:lnTo>
                  <a:pt x="1211436" y="234923"/>
                </a:lnTo>
                <a:lnTo>
                  <a:pt x="1181147" y="202644"/>
                </a:lnTo>
                <a:lnTo>
                  <a:pt x="1148868" y="172355"/>
                </a:lnTo>
                <a:lnTo>
                  <a:pt x="1114701" y="144159"/>
                </a:lnTo>
                <a:lnTo>
                  <a:pt x="1078750" y="118159"/>
                </a:lnTo>
                <a:lnTo>
                  <a:pt x="1041117" y="94459"/>
                </a:lnTo>
                <a:lnTo>
                  <a:pt x="1001907" y="73162"/>
                </a:lnTo>
                <a:lnTo>
                  <a:pt x="961221" y="54369"/>
                </a:lnTo>
                <a:lnTo>
                  <a:pt x="919163" y="38186"/>
                </a:lnTo>
                <a:lnTo>
                  <a:pt x="875836" y="24713"/>
                </a:lnTo>
                <a:lnTo>
                  <a:pt x="831342" y="14056"/>
                </a:lnTo>
                <a:lnTo>
                  <a:pt x="785786" y="6315"/>
                </a:lnTo>
                <a:lnTo>
                  <a:pt x="739269" y="1596"/>
                </a:lnTo>
                <a:lnTo>
                  <a:pt x="691896" y="0"/>
                </a:lnTo>
                <a:close/>
              </a:path>
            </a:pathLst>
          </a:custGeom>
          <a:solidFill>
            <a:srgbClr val="EE75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215128" y="41148"/>
            <a:ext cx="588645" cy="589915"/>
          </a:xfrm>
          <a:custGeom>
            <a:avLst/>
            <a:gdLst/>
            <a:ahLst/>
            <a:cxnLst/>
            <a:rect l="l" t="t" r="r" b="b"/>
            <a:pathLst>
              <a:path w="588645" h="589915">
                <a:moveTo>
                  <a:pt x="294132" y="0"/>
                </a:moveTo>
                <a:lnTo>
                  <a:pt x="246425" y="3861"/>
                </a:lnTo>
                <a:lnTo>
                  <a:pt x="201167" y="15038"/>
                </a:lnTo>
                <a:lnTo>
                  <a:pt x="158966" y="32925"/>
                </a:lnTo>
                <a:lnTo>
                  <a:pt x="120426" y="56912"/>
                </a:lnTo>
                <a:lnTo>
                  <a:pt x="86153" y="86391"/>
                </a:lnTo>
                <a:lnTo>
                  <a:pt x="56753" y="120755"/>
                </a:lnTo>
                <a:lnTo>
                  <a:pt x="32832" y="159395"/>
                </a:lnTo>
                <a:lnTo>
                  <a:pt x="14996" y="201704"/>
                </a:lnTo>
                <a:lnTo>
                  <a:pt x="3850" y="247073"/>
                </a:lnTo>
                <a:lnTo>
                  <a:pt x="0" y="294894"/>
                </a:lnTo>
                <a:lnTo>
                  <a:pt x="3850" y="342714"/>
                </a:lnTo>
                <a:lnTo>
                  <a:pt x="14996" y="388083"/>
                </a:lnTo>
                <a:lnTo>
                  <a:pt x="32832" y="430392"/>
                </a:lnTo>
                <a:lnTo>
                  <a:pt x="56753" y="469032"/>
                </a:lnTo>
                <a:lnTo>
                  <a:pt x="86153" y="503396"/>
                </a:lnTo>
                <a:lnTo>
                  <a:pt x="120426" y="532875"/>
                </a:lnTo>
                <a:lnTo>
                  <a:pt x="158966" y="556862"/>
                </a:lnTo>
                <a:lnTo>
                  <a:pt x="201168" y="574749"/>
                </a:lnTo>
                <a:lnTo>
                  <a:pt x="246425" y="585926"/>
                </a:lnTo>
                <a:lnTo>
                  <a:pt x="294132" y="589788"/>
                </a:lnTo>
                <a:lnTo>
                  <a:pt x="341838" y="585926"/>
                </a:lnTo>
                <a:lnTo>
                  <a:pt x="387096" y="574749"/>
                </a:lnTo>
                <a:lnTo>
                  <a:pt x="429297" y="556862"/>
                </a:lnTo>
                <a:lnTo>
                  <a:pt x="467837" y="532875"/>
                </a:lnTo>
                <a:lnTo>
                  <a:pt x="502110" y="503396"/>
                </a:lnTo>
                <a:lnTo>
                  <a:pt x="531510" y="469032"/>
                </a:lnTo>
                <a:lnTo>
                  <a:pt x="555431" y="430392"/>
                </a:lnTo>
                <a:lnTo>
                  <a:pt x="573267" y="388083"/>
                </a:lnTo>
                <a:lnTo>
                  <a:pt x="584413" y="342714"/>
                </a:lnTo>
                <a:lnTo>
                  <a:pt x="588263" y="294894"/>
                </a:lnTo>
                <a:lnTo>
                  <a:pt x="584413" y="247073"/>
                </a:lnTo>
                <a:lnTo>
                  <a:pt x="573267" y="201704"/>
                </a:lnTo>
                <a:lnTo>
                  <a:pt x="555431" y="159395"/>
                </a:lnTo>
                <a:lnTo>
                  <a:pt x="531510" y="120755"/>
                </a:lnTo>
                <a:lnTo>
                  <a:pt x="502110" y="86391"/>
                </a:lnTo>
                <a:lnTo>
                  <a:pt x="467837" y="56912"/>
                </a:lnTo>
                <a:lnTo>
                  <a:pt x="429297" y="32925"/>
                </a:lnTo>
                <a:lnTo>
                  <a:pt x="387095" y="15038"/>
                </a:lnTo>
                <a:lnTo>
                  <a:pt x="341838" y="3861"/>
                </a:lnTo>
                <a:lnTo>
                  <a:pt x="294132" y="0"/>
                </a:lnTo>
                <a:close/>
              </a:path>
            </a:pathLst>
          </a:custGeom>
          <a:solidFill>
            <a:srgbClr val="FC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2302" y="1910893"/>
            <a:ext cx="517017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41A2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1187" y="4665042"/>
            <a:ext cx="4883150" cy="121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3890" y="1869878"/>
            <a:ext cx="2483317" cy="224692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63396" cy="12557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41A2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41A2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41A2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0247" y="881583"/>
            <a:ext cx="1047150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41A2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2980" y="2052637"/>
            <a:ext cx="10326370" cy="3445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5"/>
              </a:spcBef>
            </a:pPr>
            <a:r>
              <a:rPr sz="2300" b="1" dirty="0">
                <a:latin typeface="Arial"/>
                <a:cs typeface="Arial"/>
              </a:rPr>
              <a:t>ТЕКУЩЕЕ</a:t>
            </a:r>
            <a:r>
              <a:rPr sz="2300" b="1" spc="-9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ОЦЕНИВАНИЕ</a:t>
            </a:r>
            <a:r>
              <a:rPr sz="2300" b="1" spc="-5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НА</a:t>
            </a:r>
            <a:r>
              <a:rPr sz="2300" b="1" spc="-8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УРОКЕ ИСТОРИИ</a:t>
            </a:r>
            <a:r>
              <a:rPr sz="2300" b="1" spc="-6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С</a:t>
            </a:r>
            <a:r>
              <a:rPr sz="2300" b="1" spc="-7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ИСПОЛЬЗОВАНИЕМ </a:t>
            </a:r>
            <a:r>
              <a:rPr sz="2300" b="1" dirty="0">
                <a:latin typeface="Arial"/>
                <a:cs typeface="Arial"/>
              </a:rPr>
              <a:t>БАНКА</a:t>
            </a:r>
            <a:r>
              <a:rPr sz="2300" b="1" spc="-15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ЗАДАНИЙ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Паспорт</a:t>
            </a:r>
            <a:r>
              <a:rPr spc="-95" dirty="0"/>
              <a:t> </a:t>
            </a:r>
            <a:r>
              <a:rPr spc="-60" dirty="0"/>
              <a:t>задания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936" y="1847850"/>
            <a:ext cx="6795134" cy="343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035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Указание</a:t>
            </a:r>
            <a:r>
              <a:rPr sz="1800" b="1" i="1" spc="-6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на</a:t>
            </a:r>
            <a:r>
              <a:rPr sz="1800" b="1" i="1" spc="-5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тот</a:t>
            </a:r>
            <a:r>
              <a:rPr sz="1800" b="1" i="1" spc="-5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предметный</a:t>
            </a:r>
            <a:r>
              <a:rPr sz="1800" b="1" i="1" spc="-6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результат</a:t>
            </a:r>
            <a:r>
              <a:rPr sz="1800" b="1" i="1" spc="-3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ФГОС</a:t>
            </a:r>
            <a:r>
              <a:rPr sz="1800" b="1" i="1" spc="-6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041A21"/>
                </a:solidFill>
                <a:latin typeface="Arial"/>
                <a:cs typeface="Arial"/>
              </a:rPr>
              <a:t>ООО,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2035"/>
              </a:lnSpc>
            </a:pP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инструментом</a:t>
            </a:r>
            <a:r>
              <a:rPr sz="1800" b="1" i="1" spc="-3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оценивания</a:t>
            </a:r>
            <a:r>
              <a:rPr sz="1800" b="1" i="1" spc="-6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которого</a:t>
            </a:r>
            <a:r>
              <a:rPr sz="1800" b="1" i="1" spc="-5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оно</a:t>
            </a:r>
            <a:r>
              <a:rPr sz="1800" b="1" i="1" spc="-6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является;</a:t>
            </a:r>
            <a:endParaRPr sz="1800">
              <a:latin typeface="Arial"/>
              <a:cs typeface="Arial"/>
            </a:endParaRPr>
          </a:p>
          <a:p>
            <a:pPr marL="355600" marR="915669" indent="-342900">
              <a:lnSpc>
                <a:spcPts val="1910"/>
              </a:lnSpc>
              <a:spcBef>
                <a:spcPts val="1905"/>
              </a:spcBef>
              <a:buAutoNum type="arabicPeriod" startAt="2"/>
              <a:tabLst>
                <a:tab pos="355600" algn="l"/>
              </a:tabLst>
            </a:pP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Конкретизацию</a:t>
            </a:r>
            <a:r>
              <a:rPr sz="1800" b="1" i="1" spc="-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и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 операционализацию</a:t>
            </a:r>
            <a:r>
              <a:rPr sz="1800" b="1" i="1" spc="-1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данного результата;</a:t>
            </a:r>
            <a:endParaRPr sz="1800">
              <a:latin typeface="Arial"/>
              <a:cs typeface="Arial"/>
            </a:endParaRPr>
          </a:p>
          <a:p>
            <a:pPr marL="355600" marR="78740" indent="-342900">
              <a:lnSpc>
                <a:spcPts val="1910"/>
              </a:lnSpc>
              <a:spcBef>
                <a:spcPts val="1880"/>
              </a:spcBef>
              <a:buAutoNum type="arabicPeriod" startAt="2"/>
              <a:tabLst>
                <a:tab pos="355600" algn="l"/>
              </a:tabLst>
            </a:pP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Характеристику</a:t>
            </a:r>
            <a:r>
              <a:rPr sz="1800" b="1" i="1" spc="-3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вида</a:t>
            </a:r>
            <a:r>
              <a:rPr sz="1800" b="1" i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задания</a:t>
            </a:r>
            <a:r>
              <a:rPr sz="1800" b="1" i="1" spc="-5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(по</a:t>
            </a:r>
            <a:r>
              <a:rPr sz="1800" b="1" i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характеру</a:t>
            </a:r>
            <a:r>
              <a:rPr sz="1800" b="1" i="1" spc="-3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ведущей деятельности);</a:t>
            </a:r>
            <a:endParaRPr sz="1800">
              <a:latin typeface="Arial"/>
              <a:cs typeface="Arial"/>
            </a:endParaRPr>
          </a:p>
          <a:p>
            <a:pPr marL="355600" marR="1010285" indent="-342900">
              <a:lnSpc>
                <a:spcPts val="1910"/>
              </a:lnSpc>
              <a:spcBef>
                <a:spcPts val="1880"/>
              </a:spcBef>
              <a:buAutoNum type="arabicPeriod" startAt="2"/>
              <a:tabLst>
                <a:tab pos="355600" algn="l"/>
              </a:tabLst>
            </a:pP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Указание</a:t>
            </a:r>
            <a:r>
              <a:rPr sz="1800" b="1" i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на</a:t>
            </a:r>
            <a:r>
              <a:rPr sz="1800" b="1" i="1" spc="-3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класс</a:t>
            </a:r>
            <a:r>
              <a:rPr sz="1800" b="1" i="1" spc="-3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и</a:t>
            </a:r>
            <a:r>
              <a:rPr sz="1800" b="1" i="1" spc="-3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темы</a:t>
            </a:r>
            <a:r>
              <a:rPr sz="1800" b="1" i="1" spc="-3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уроков,</a:t>
            </a:r>
            <a:r>
              <a:rPr sz="1800" b="1" i="1" spc="-4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на</a:t>
            </a:r>
            <a:r>
              <a:rPr sz="1800" b="1" i="1" spc="-4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которых целесообразно</a:t>
            </a:r>
            <a:r>
              <a:rPr sz="1800" b="1" i="1" spc="-5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использовать</a:t>
            </a:r>
            <a:r>
              <a:rPr sz="1800" b="1" i="1" spc="-4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данное</a:t>
            </a:r>
            <a:r>
              <a:rPr sz="1800" b="1" i="1" spc="-5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задание;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1910"/>
              </a:lnSpc>
              <a:spcBef>
                <a:spcPts val="1885"/>
              </a:spcBef>
              <a:buAutoNum type="arabicPeriod" startAt="2"/>
              <a:tabLst>
                <a:tab pos="355600" algn="l"/>
              </a:tabLst>
            </a:pP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Указания</a:t>
            </a:r>
            <a:r>
              <a:rPr sz="1800" b="1" i="1" spc="-7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к</a:t>
            </a:r>
            <a:r>
              <a:rPr sz="1800" b="1" i="1" spc="-6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оцениванию</a:t>
            </a:r>
            <a:r>
              <a:rPr sz="1800" b="1" i="1" spc="-6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(правильный</a:t>
            </a:r>
            <a:r>
              <a:rPr sz="1800" b="1" i="1" spc="-6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ответ,</a:t>
            </a:r>
            <a:r>
              <a:rPr sz="1800" b="1" i="1" spc="-5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критерии оценивания).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3396" cy="12557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7268" y="310388"/>
            <a:ext cx="8533765" cy="58813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980440">
              <a:lnSpc>
                <a:spcPct val="79000"/>
              </a:lnSpc>
              <a:spcBef>
                <a:spcPts val="605"/>
              </a:spcBef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ФРП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истории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основного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общего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образования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результат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«</a:t>
            </a:r>
            <a:r>
              <a:rPr sz="2000" b="1" spc="-10" dirty="0">
                <a:latin typeface="Calibri"/>
                <a:cs typeface="Calibri"/>
              </a:rPr>
              <a:t>умение </a:t>
            </a:r>
            <a:r>
              <a:rPr sz="2000" b="1" dirty="0">
                <a:latin typeface="Calibri"/>
                <a:cs typeface="Calibri"/>
              </a:rPr>
              <a:t>сравнивать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исторические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события,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явления,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процессы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различные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50"/>
              </a:lnSpc>
            </a:pPr>
            <a:r>
              <a:rPr sz="2000" b="1" dirty="0">
                <a:latin typeface="Calibri"/>
                <a:cs typeface="Calibri"/>
              </a:rPr>
              <a:t>исторические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эпохи</a:t>
            </a:r>
            <a:r>
              <a:rPr sz="2000" dirty="0">
                <a:latin typeface="Calibri"/>
                <a:cs typeface="Calibri"/>
              </a:rPr>
              <a:t>»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следующим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образом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представлен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годам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обучения</a:t>
            </a:r>
            <a:r>
              <a:rPr sz="2000" spc="-50" dirty="0">
                <a:latin typeface="Calibri"/>
                <a:cs typeface="Calibri"/>
              </a:rPr>
              <a:t> 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2000" dirty="0">
                <a:latin typeface="Calibri"/>
                <a:cs typeface="Calibri"/>
              </a:rPr>
              <a:t>связи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учебным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содержанием:</a:t>
            </a:r>
            <a:endParaRPr sz="2000">
              <a:latin typeface="Calibri"/>
              <a:cs typeface="Calibri"/>
            </a:endParaRPr>
          </a:p>
          <a:p>
            <a:pPr marL="12700" marR="556260" indent="186055">
              <a:lnSpc>
                <a:spcPct val="79500"/>
              </a:lnSpc>
              <a:spcBef>
                <a:spcPts val="1890"/>
              </a:spcBef>
              <a:buAutoNum type="arabicPlain" startAt="5"/>
              <a:tabLst>
                <a:tab pos="198755" algn="l"/>
              </a:tabLst>
            </a:pPr>
            <a:r>
              <a:rPr sz="2000" b="1" dirty="0">
                <a:latin typeface="Calibri"/>
                <a:cs typeface="Calibri"/>
              </a:rPr>
              <a:t>класс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сравнивать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исторические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явления,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определять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их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общие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черты; </a:t>
            </a:r>
            <a:r>
              <a:rPr sz="2000" dirty="0">
                <a:latin typeface="Calibri"/>
                <a:cs typeface="Calibri"/>
              </a:rPr>
              <a:t>иллюстрировать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общие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явления,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черты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конкретными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примерами;</a:t>
            </a:r>
            <a:endParaRPr sz="2000">
              <a:latin typeface="Calibri"/>
              <a:cs typeface="Calibri"/>
            </a:endParaRPr>
          </a:p>
          <a:p>
            <a:pPr marL="12700" marR="164465" indent="186055">
              <a:lnSpc>
                <a:spcPct val="79300"/>
              </a:lnSpc>
              <a:spcBef>
                <a:spcPts val="1885"/>
              </a:spcBef>
              <a:buAutoNum type="arabicPlain" startAt="5"/>
              <a:tabLst>
                <a:tab pos="198755" algn="l"/>
              </a:tabLst>
            </a:pPr>
            <a:r>
              <a:rPr sz="2000" b="1" dirty="0">
                <a:latin typeface="Calibri"/>
                <a:cs typeface="Calibri"/>
              </a:rPr>
              <a:t>класс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проводить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синхронизацию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сопоставление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однотипных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событий</a:t>
            </a:r>
            <a:r>
              <a:rPr sz="2000" spc="-50" dirty="0">
                <a:latin typeface="Calibri"/>
                <a:cs typeface="Calibri"/>
              </a:rPr>
              <a:t> и </a:t>
            </a:r>
            <a:r>
              <a:rPr sz="2000" dirty="0">
                <a:latin typeface="Calibri"/>
                <a:cs typeface="Calibri"/>
              </a:rPr>
              <a:t>процессов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отечественной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всеобщей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истории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(по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предложенному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плану), </a:t>
            </a:r>
            <a:r>
              <a:rPr sz="2000" dirty="0">
                <a:latin typeface="Calibri"/>
                <a:cs typeface="Calibri"/>
              </a:rPr>
              <a:t>выделять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черты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сходства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различия;</a:t>
            </a:r>
            <a:endParaRPr sz="2000">
              <a:latin typeface="Calibri"/>
              <a:cs typeface="Calibri"/>
            </a:endParaRPr>
          </a:p>
          <a:p>
            <a:pPr marL="12700" marR="770890" indent="186055">
              <a:lnSpc>
                <a:spcPct val="79000"/>
              </a:lnSpc>
              <a:spcBef>
                <a:spcPts val="1910"/>
              </a:spcBef>
              <a:buAutoNum type="arabicPlain" startAt="5"/>
              <a:tabLst>
                <a:tab pos="198755" algn="l"/>
              </a:tabLst>
            </a:pPr>
            <a:r>
              <a:rPr sz="2000" b="1" dirty="0">
                <a:latin typeface="Calibri"/>
                <a:cs typeface="Calibri"/>
              </a:rPr>
              <a:t>класс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проводить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сопоставление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однотипных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событий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процессов отечественной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всеобщей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истории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(раскрывать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повторяющиеся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черты </a:t>
            </a:r>
            <a:r>
              <a:rPr sz="2000" dirty="0">
                <a:latin typeface="Calibri"/>
                <a:cs typeface="Calibri"/>
              </a:rPr>
              <a:t>исторических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ситуаций,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выделять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черты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сходства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различия);</a:t>
            </a:r>
            <a:endParaRPr sz="2000">
              <a:latin typeface="Calibri"/>
              <a:cs typeface="Calibri"/>
            </a:endParaRPr>
          </a:p>
          <a:p>
            <a:pPr marL="198755" indent="-186055">
              <a:lnSpc>
                <a:spcPts val="2150"/>
              </a:lnSpc>
              <a:spcBef>
                <a:spcPts val="1405"/>
              </a:spcBef>
              <a:buAutoNum type="arabicPlain" startAt="5"/>
              <a:tabLst>
                <a:tab pos="198755" algn="l"/>
              </a:tabLst>
            </a:pPr>
            <a:r>
              <a:rPr sz="2000" b="1" dirty="0">
                <a:latin typeface="Calibri"/>
                <a:cs typeface="Calibri"/>
              </a:rPr>
              <a:t>класс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проводить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сопоставление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однотипных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событий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процессов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79500"/>
              </a:lnSpc>
              <a:spcBef>
                <a:spcPts val="240"/>
              </a:spcBef>
            </a:pPr>
            <a:r>
              <a:rPr sz="2000" spc="-10" dirty="0">
                <a:latin typeface="Calibri"/>
                <a:cs typeface="Calibri"/>
              </a:rPr>
              <a:t>отечественной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всеобщей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истории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XVIII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(раскрывать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повторяющиеся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черты </a:t>
            </a:r>
            <a:r>
              <a:rPr sz="2000" dirty="0">
                <a:latin typeface="Calibri"/>
                <a:cs typeface="Calibri"/>
              </a:rPr>
              <a:t>исторических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ситуаций,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выделять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черты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сходства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различия);</a:t>
            </a:r>
            <a:endParaRPr sz="2000">
              <a:latin typeface="Calibri"/>
              <a:cs typeface="Calibri"/>
            </a:endParaRPr>
          </a:p>
          <a:p>
            <a:pPr marL="198120" indent="-185420">
              <a:lnSpc>
                <a:spcPts val="2155"/>
              </a:lnSpc>
              <a:spcBef>
                <a:spcPts val="1390"/>
              </a:spcBef>
              <a:buAutoNum type="arabicPlain" startAt="9"/>
              <a:tabLst>
                <a:tab pos="198120" algn="l"/>
              </a:tabLst>
            </a:pPr>
            <a:r>
              <a:rPr sz="2000" b="1" dirty="0">
                <a:latin typeface="Calibri"/>
                <a:cs typeface="Calibri"/>
              </a:rPr>
              <a:t>класс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проводить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сопоставление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однотипных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событий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процессов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905"/>
              </a:lnSpc>
            </a:pPr>
            <a:r>
              <a:rPr sz="2000" spc="-10" dirty="0">
                <a:latin typeface="Calibri"/>
                <a:cs typeface="Calibri"/>
              </a:rPr>
              <a:t>отечественной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всеобщей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истории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XIX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‒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начала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(указывать</a:t>
            </a:r>
            <a:endParaRPr sz="2000">
              <a:latin typeface="Calibri"/>
              <a:cs typeface="Calibri"/>
            </a:endParaRPr>
          </a:p>
          <a:p>
            <a:pPr marL="12700" marR="478790">
              <a:lnSpc>
                <a:spcPct val="79000"/>
              </a:lnSpc>
              <a:spcBef>
                <a:spcPts val="254"/>
              </a:spcBef>
            </a:pPr>
            <a:r>
              <a:rPr sz="2000" spc="-10" dirty="0">
                <a:latin typeface="Calibri"/>
                <a:cs typeface="Calibri"/>
              </a:rPr>
              <a:t>повторяющиеся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черты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исторических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ситуаций,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выделять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черты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сходства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dirty="0">
                <a:latin typeface="Calibri"/>
                <a:cs typeface="Calibri"/>
              </a:rPr>
              <a:t>различия,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раскрывать,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объяснялось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своеобразие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ситуаций).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778" y="212547"/>
            <a:ext cx="2327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Банк </a:t>
            </a:r>
            <a:r>
              <a:rPr spc="-55" dirty="0"/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778" y="710895"/>
            <a:ext cx="9570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2.1.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Умение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определять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последовательность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событий,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явлений,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процессов;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соотносить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события</a:t>
            </a:r>
            <a:endParaRPr sz="1800">
              <a:latin typeface="Calibri"/>
              <a:cs typeface="Calibri"/>
            </a:endParaRPr>
          </a:p>
          <a:p>
            <a:pPr marL="12700" marR="49212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разных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стран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народов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историческими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периодами,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событиями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региональной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и </a:t>
            </a:r>
            <a:r>
              <a:rPr sz="1800" b="1" dirty="0">
                <a:latin typeface="Calibri"/>
                <a:cs typeface="Calibri"/>
              </a:rPr>
              <a:t>мировой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событиями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родного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края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России;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определять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современников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исторических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событий,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явлений,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процессов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380" y="2292560"/>
            <a:ext cx="6609300" cy="40666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778" y="212547"/>
            <a:ext cx="2327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Банк </a:t>
            </a:r>
            <a:r>
              <a:rPr spc="-55" dirty="0"/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778" y="710895"/>
            <a:ext cx="9570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2.1.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Умение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определять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последовательность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событий,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явлений,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процессов;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соотносить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события</a:t>
            </a:r>
            <a:endParaRPr sz="1800">
              <a:latin typeface="Calibri"/>
              <a:cs typeface="Calibri"/>
            </a:endParaRPr>
          </a:p>
          <a:p>
            <a:pPr marL="12700" marR="49212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разных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стран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народов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историческими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периодами,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событиями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региональной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и </a:t>
            </a:r>
            <a:r>
              <a:rPr sz="1800" b="1" dirty="0">
                <a:latin typeface="Calibri"/>
                <a:cs typeface="Calibri"/>
              </a:rPr>
              <a:t>мировой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событиями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родного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края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России;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определять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современников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исторических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событий,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явлений,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процессов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858" y="2281781"/>
            <a:ext cx="6105031" cy="35732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778" y="212547"/>
            <a:ext cx="2327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Банк </a:t>
            </a:r>
            <a:r>
              <a:rPr spc="-55" dirty="0"/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778" y="710895"/>
            <a:ext cx="9570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2.1.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Умение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определять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последовательность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событий,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явлений,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процессов;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соотносить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события</a:t>
            </a:r>
            <a:endParaRPr sz="1800">
              <a:latin typeface="Calibri"/>
              <a:cs typeface="Calibri"/>
            </a:endParaRPr>
          </a:p>
          <a:p>
            <a:pPr marL="12700" marR="49212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разных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стран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народов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историческими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периодами,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событиями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региональной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и </a:t>
            </a:r>
            <a:r>
              <a:rPr sz="1800" b="1" dirty="0">
                <a:latin typeface="Calibri"/>
                <a:cs typeface="Calibri"/>
              </a:rPr>
              <a:t>мировой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событиями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родного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края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России;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определять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современников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исторических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событий,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явлений,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процессов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029" y="2392005"/>
            <a:ext cx="7087175" cy="35141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778" y="212547"/>
            <a:ext cx="2327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Банк </a:t>
            </a:r>
            <a:r>
              <a:rPr spc="-55" dirty="0"/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778" y="710895"/>
            <a:ext cx="9570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2.1.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Умение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определять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последовательность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событий,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явлений,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процессов;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соотносить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события</a:t>
            </a:r>
            <a:endParaRPr sz="1800">
              <a:latin typeface="Calibri"/>
              <a:cs typeface="Calibri"/>
            </a:endParaRPr>
          </a:p>
          <a:p>
            <a:pPr marL="12700" marR="49212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разных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стран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народов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историческими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периодами,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событиями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региональной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и </a:t>
            </a:r>
            <a:r>
              <a:rPr sz="1800" b="1" dirty="0">
                <a:latin typeface="Calibri"/>
                <a:cs typeface="Calibri"/>
              </a:rPr>
              <a:t>мировой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событиями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родного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края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России;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определять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современников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исторических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событий,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явлений,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процессов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745" y="2076097"/>
            <a:ext cx="7227932" cy="42268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778" y="212547"/>
            <a:ext cx="2327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Банк </a:t>
            </a:r>
            <a:r>
              <a:rPr spc="-55" dirty="0"/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778" y="1016253"/>
            <a:ext cx="71177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2.4.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Умение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рассказывать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основе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предложенного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или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самостоятельно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составленного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плана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исторических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событиях,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явлениях,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процессах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родного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края,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России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мировой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их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участниках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6546" y="2984350"/>
            <a:ext cx="7079474" cy="1720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778" y="212547"/>
            <a:ext cx="2327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Банк </a:t>
            </a:r>
            <a:r>
              <a:rPr spc="-55" dirty="0"/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778" y="710895"/>
            <a:ext cx="71177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2.4.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Умение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рассказывать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основе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предложенного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или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самостоятельно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составленного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плана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исторических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событиях,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явлениях,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процессах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родного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края,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России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мировой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их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участниках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0968" y="2304236"/>
            <a:ext cx="5159361" cy="35326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778" y="212547"/>
            <a:ext cx="2327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Банк </a:t>
            </a:r>
            <a:r>
              <a:rPr spc="-55" dirty="0"/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778" y="710895"/>
            <a:ext cx="71177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2.4.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Умение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рассказывать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основе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предложенного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или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самостоятельно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составленного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плана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исторических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событиях,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явлениях,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процессах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родного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края,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России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мировой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их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участниках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8931" y="1888235"/>
            <a:ext cx="10122535" cy="4889500"/>
            <a:chOff x="598931" y="1888235"/>
            <a:chExt cx="10122535" cy="48895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799" y="4229100"/>
              <a:ext cx="5082540" cy="25481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931" y="1888235"/>
              <a:ext cx="7772400" cy="28331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778" y="212547"/>
            <a:ext cx="2327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Банк </a:t>
            </a:r>
            <a:r>
              <a:rPr spc="-55" dirty="0"/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778" y="710895"/>
            <a:ext cx="71177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2.4.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Умение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рассказывать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основе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предложенного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или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самостоятельно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составленного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плана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исторических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событиях,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явлениях,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процессах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родного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края,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России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мировой </a:t>
            </a:r>
            <a:r>
              <a:rPr sz="1800" b="1" dirty="0">
                <a:latin typeface="Calibri"/>
                <a:cs typeface="Calibri"/>
              </a:rPr>
              <a:t>истории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их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участниках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541" y="2352586"/>
            <a:ext cx="5415065" cy="36674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2061" y="3815334"/>
            <a:ext cx="1851025" cy="0"/>
          </a:xfrm>
          <a:custGeom>
            <a:avLst/>
            <a:gdLst/>
            <a:ahLst/>
            <a:cxnLst/>
            <a:rect l="l" t="t" r="r" b="b"/>
            <a:pathLst>
              <a:path w="1851025">
                <a:moveTo>
                  <a:pt x="0" y="0"/>
                </a:moveTo>
                <a:lnTo>
                  <a:pt x="1850898" y="0"/>
                </a:lnTo>
              </a:path>
            </a:pathLst>
          </a:custGeom>
          <a:ln w="19812">
            <a:solidFill>
              <a:srgbClr val="55C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168895" y="3358896"/>
            <a:ext cx="2772410" cy="855344"/>
            <a:chOff x="7168895" y="3358896"/>
            <a:chExt cx="2772410" cy="855344"/>
          </a:xfrm>
        </p:grpSpPr>
        <p:sp>
          <p:nvSpPr>
            <p:cNvPr id="4" name="object 4"/>
            <p:cNvSpPr/>
            <p:nvPr/>
          </p:nvSpPr>
          <p:spPr>
            <a:xfrm>
              <a:off x="7168895" y="3815334"/>
              <a:ext cx="1927225" cy="0"/>
            </a:xfrm>
            <a:custGeom>
              <a:avLst/>
              <a:gdLst/>
              <a:ahLst/>
              <a:cxnLst/>
              <a:rect l="l" t="t" r="r" b="b"/>
              <a:pathLst>
                <a:path w="1927225">
                  <a:moveTo>
                    <a:pt x="0" y="0"/>
                  </a:moveTo>
                  <a:lnTo>
                    <a:pt x="1927098" y="0"/>
                  </a:lnTo>
                </a:path>
              </a:pathLst>
            </a:custGeom>
            <a:ln w="19812">
              <a:solidFill>
                <a:srgbClr val="55CC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95993" y="3368802"/>
              <a:ext cx="835660" cy="835660"/>
            </a:xfrm>
            <a:custGeom>
              <a:avLst/>
              <a:gdLst/>
              <a:ahLst/>
              <a:cxnLst/>
              <a:rect l="l" t="t" r="r" b="b"/>
              <a:pathLst>
                <a:path w="835659" h="835660">
                  <a:moveTo>
                    <a:pt x="0" y="417575"/>
                  </a:moveTo>
                  <a:lnTo>
                    <a:pt x="2809" y="368875"/>
                  </a:lnTo>
                  <a:lnTo>
                    <a:pt x="11027" y="321826"/>
                  </a:lnTo>
                  <a:lnTo>
                    <a:pt x="24342" y="276740"/>
                  </a:lnTo>
                  <a:lnTo>
                    <a:pt x="42440" y="233931"/>
                  </a:lnTo>
                  <a:lnTo>
                    <a:pt x="65008" y="193713"/>
                  </a:lnTo>
                  <a:lnTo>
                    <a:pt x="91733" y="156398"/>
                  </a:lnTo>
                  <a:lnTo>
                    <a:pt x="122300" y="122300"/>
                  </a:lnTo>
                  <a:lnTo>
                    <a:pt x="156398" y="91733"/>
                  </a:lnTo>
                  <a:lnTo>
                    <a:pt x="193713" y="65008"/>
                  </a:lnTo>
                  <a:lnTo>
                    <a:pt x="233931" y="42440"/>
                  </a:lnTo>
                  <a:lnTo>
                    <a:pt x="276740" y="24342"/>
                  </a:lnTo>
                  <a:lnTo>
                    <a:pt x="321826" y="11027"/>
                  </a:lnTo>
                  <a:lnTo>
                    <a:pt x="368875" y="2809"/>
                  </a:lnTo>
                  <a:lnTo>
                    <a:pt x="417575" y="0"/>
                  </a:lnTo>
                  <a:lnTo>
                    <a:pt x="466276" y="2809"/>
                  </a:lnTo>
                  <a:lnTo>
                    <a:pt x="513325" y="11027"/>
                  </a:lnTo>
                  <a:lnTo>
                    <a:pt x="558411" y="24342"/>
                  </a:lnTo>
                  <a:lnTo>
                    <a:pt x="601220" y="42440"/>
                  </a:lnTo>
                  <a:lnTo>
                    <a:pt x="641438" y="65008"/>
                  </a:lnTo>
                  <a:lnTo>
                    <a:pt x="678753" y="91733"/>
                  </a:lnTo>
                  <a:lnTo>
                    <a:pt x="712851" y="122300"/>
                  </a:lnTo>
                  <a:lnTo>
                    <a:pt x="743418" y="156398"/>
                  </a:lnTo>
                  <a:lnTo>
                    <a:pt x="770143" y="193713"/>
                  </a:lnTo>
                  <a:lnTo>
                    <a:pt x="792711" y="233931"/>
                  </a:lnTo>
                  <a:lnTo>
                    <a:pt x="810809" y="276740"/>
                  </a:lnTo>
                  <a:lnTo>
                    <a:pt x="824124" y="321826"/>
                  </a:lnTo>
                  <a:lnTo>
                    <a:pt x="832342" y="368875"/>
                  </a:lnTo>
                  <a:lnTo>
                    <a:pt x="835151" y="417575"/>
                  </a:lnTo>
                  <a:lnTo>
                    <a:pt x="832342" y="466276"/>
                  </a:lnTo>
                  <a:lnTo>
                    <a:pt x="824124" y="513325"/>
                  </a:lnTo>
                  <a:lnTo>
                    <a:pt x="810809" y="558411"/>
                  </a:lnTo>
                  <a:lnTo>
                    <a:pt x="792711" y="601220"/>
                  </a:lnTo>
                  <a:lnTo>
                    <a:pt x="770143" y="641438"/>
                  </a:lnTo>
                  <a:lnTo>
                    <a:pt x="743418" y="678753"/>
                  </a:lnTo>
                  <a:lnTo>
                    <a:pt x="712851" y="712850"/>
                  </a:lnTo>
                  <a:lnTo>
                    <a:pt x="678753" y="743418"/>
                  </a:lnTo>
                  <a:lnTo>
                    <a:pt x="641438" y="770143"/>
                  </a:lnTo>
                  <a:lnTo>
                    <a:pt x="601220" y="792711"/>
                  </a:lnTo>
                  <a:lnTo>
                    <a:pt x="558411" y="810809"/>
                  </a:lnTo>
                  <a:lnTo>
                    <a:pt x="513325" y="824124"/>
                  </a:lnTo>
                  <a:lnTo>
                    <a:pt x="466276" y="832342"/>
                  </a:lnTo>
                  <a:lnTo>
                    <a:pt x="417575" y="835152"/>
                  </a:lnTo>
                  <a:lnTo>
                    <a:pt x="368875" y="832342"/>
                  </a:lnTo>
                  <a:lnTo>
                    <a:pt x="321826" y="824124"/>
                  </a:lnTo>
                  <a:lnTo>
                    <a:pt x="276740" y="810809"/>
                  </a:lnTo>
                  <a:lnTo>
                    <a:pt x="233931" y="792711"/>
                  </a:lnTo>
                  <a:lnTo>
                    <a:pt x="193713" y="770143"/>
                  </a:lnTo>
                  <a:lnTo>
                    <a:pt x="156398" y="743418"/>
                  </a:lnTo>
                  <a:lnTo>
                    <a:pt x="122300" y="712851"/>
                  </a:lnTo>
                  <a:lnTo>
                    <a:pt x="91733" y="678753"/>
                  </a:lnTo>
                  <a:lnTo>
                    <a:pt x="65008" y="641438"/>
                  </a:lnTo>
                  <a:lnTo>
                    <a:pt x="42440" y="601220"/>
                  </a:lnTo>
                  <a:lnTo>
                    <a:pt x="24342" y="558411"/>
                  </a:lnTo>
                  <a:lnTo>
                    <a:pt x="11027" y="513325"/>
                  </a:lnTo>
                  <a:lnTo>
                    <a:pt x="2809" y="466276"/>
                  </a:lnTo>
                  <a:lnTo>
                    <a:pt x="0" y="417575"/>
                  </a:lnTo>
                  <a:close/>
                </a:path>
              </a:pathLst>
            </a:custGeom>
            <a:ln w="19812">
              <a:solidFill>
                <a:srgbClr val="55CC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946910" y="3368802"/>
            <a:ext cx="835660" cy="835660"/>
          </a:xfrm>
          <a:custGeom>
            <a:avLst/>
            <a:gdLst/>
            <a:ahLst/>
            <a:cxnLst/>
            <a:rect l="l" t="t" r="r" b="b"/>
            <a:pathLst>
              <a:path w="835660" h="835660">
                <a:moveTo>
                  <a:pt x="0" y="417575"/>
                </a:moveTo>
                <a:lnTo>
                  <a:pt x="2809" y="368875"/>
                </a:lnTo>
                <a:lnTo>
                  <a:pt x="11027" y="321826"/>
                </a:lnTo>
                <a:lnTo>
                  <a:pt x="24342" y="276740"/>
                </a:lnTo>
                <a:lnTo>
                  <a:pt x="42440" y="233931"/>
                </a:lnTo>
                <a:lnTo>
                  <a:pt x="65008" y="193713"/>
                </a:lnTo>
                <a:lnTo>
                  <a:pt x="91733" y="156398"/>
                </a:lnTo>
                <a:lnTo>
                  <a:pt x="122300" y="122300"/>
                </a:lnTo>
                <a:lnTo>
                  <a:pt x="156398" y="91733"/>
                </a:lnTo>
                <a:lnTo>
                  <a:pt x="193713" y="65008"/>
                </a:lnTo>
                <a:lnTo>
                  <a:pt x="233931" y="42440"/>
                </a:lnTo>
                <a:lnTo>
                  <a:pt x="276740" y="24342"/>
                </a:lnTo>
                <a:lnTo>
                  <a:pt x="321826" y="11027"/>
                </a:lnTo>
                <a:lnTo>
                  <a:pt x="368875" y="2809"/>
                </a:lnTo>
                <a:lnTo>
                  <a:pt x="417575" y="0"/>
                </a:lnTo>
                <a:lnTo>
                  <a:pt x="466276" y="2809"/>
                </a:lnTo>
                <a:lnTo>
                  <a:pt x="513325" y="11027"/>
                </a:lnTo>
                <a:lnTo>
                  <a:pt x="558411" y="24342"/>
                </a:lnTo>
                <a:lnTo>
                  <a:pt x="601220" y="42440"/>
                </a:lnTo>
                <a:lnTo>
                  <a:pt x="641438" y="65008"/>
                </a:lnTo>
                <a:lnTo>
                  <a:pt x="678753" y="91733"/>
                </a:lnTo>
                <a:lnTo>
                  <a:pt x="712850" y="122300"/>
                </a:lnTo>
                <a:lnTo>
                  <a:pt x="743418" y="156398"/>
                </a:lnTo>
                <a:lnTo>
                  <a:pt x="770143" y="193713"/>
                </a:lnTo>
                <a:lnTo>
                  <a:pt x="792711" y="233931"/>
                </a:lnTo>
                <a:lnTo>
                  <a:pt x="810809" y="276740"/>
                </a:lnTo>
                <a:lnTo>
                  <a:pt x="824124" y="321826"/>
                </a:lnTo>
                <a:lnTo>
                  <a:pt x="832342" y="368875"/>
                </a:lnTo>
                <a:lnTo>
                  <a:pt x="835151" y="417575"/>
                </a:lnTo>
                <a:lnTo>
                  <a:pt x="832342" y="466276"/>
                </a:lnTo>
                <a:lnTo>
                  <a:pt x="824124" y="513325"/>
                </a:lnTo>
                <a:lnTo>
                  <a:pt x="810809" y="558411"/>
                </a:lnTo>
                <a:lnTo>
                  <a:pt x="792711" y="601220"/>
                </a:lnTo>
                <a:lnTo>
                  <a:pt x="770143" y="641438"/>
                </a:lnTo>
                <a:lnTo>
                  <a:pt x="743418" y="678753"/>
                </a:lnTo>
                <a:lnTo>
                  <a:pt x="712851" y="712850"/>
                </a:lnTo>
                <a:lnTo>
                  <a:pt x="678753" y="743418"/>
                </a:lnTo>
                <a:lnTo>
                  <a:pt x="641438" y="770143"/>
                </a:lnTo>
                <a:lnTo>
                  <a:pt x="601220" y="792711"/>
                </a:lnTo>
                <a:lnTo>
                  <a:pt x="558411" y="810809"/>
                </a:lnTo>
                <a:lnTo>
                  <a:pt x="513325" y="824124"/>
                </a:lnTo>
                <a:lnTo>
                  <a:pt x="466276" y="832342"/>
                </a:lnTo>
                <a:lnTo>
                  <a:pt x="417575" y="835152"/>
                </a:lnTo>
                <a:lnTo>
                  <a:pt x="368875" y="832342"/>
                </a:lnTo>
                <a:lnTo>
                  <a:pt x="321826" y="824124"/>
                </a:lnTo>
                <a:lnTo>
                  <a:pt x="276740" y="810809"/>
                </a:lnTo>
                <a:lnTo>
                  <a:pt x="233931" y="792711"/>
                </a:lnTo>
                <a:lnTo>
                  <a:pt x="193713" y="770143"/>
                </a:lnTo>
                <a:lnTo>
                  <a:pt x="156398" y="743418"/>
                </a:lnTo>
                <a:lnTo>
                  <a:pt x="122301" y="712851"/>
                </a:lnTo>
                <a:lnTo>
                  <a:pt x="91733" y="678753"/>
                </a:lnTo>
                <a:lnTo>
                  <a:pt x="65008" y="641438"/>
                </a:lnTo>
                <a:lnTo>
                  <a:pt x="42440" y="601220"/>
                </a:lnTo>
                <a:lnTo>
                  <a:pt x="24342" y="558411"/>
                </a:lnTo>
                <a:lnTo>
                  <a:pt x="11027" y="513325"/>
                </a:lnTo>
                <a:lnTo>
                  <a:pt x="2809" y="466276"/>
                </a:lnTo>
                <a:lnTo>
                  <a:pt x="0" y="417575"/>
                </a:lnTo>
                <a:close/>
              </a:path>
            </a:pathLst>
          </a:custGeom>
          <a:ln w="19812">
            <a:solidFill>
              <a:srgbClr val="55C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63317" y="3513582"/>
            <a:ext cx="40068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-25" dirty="0">
                <a:solidFill>
                  <a:srgbClr val="041A21"/>
                </a:solidFill>
                <a:latin typeface="Microsoft Sans Serif"/>
                <a:cs typeface="Microsoft Sans Serif"/>
              </a:rPr>
              <a:t>03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3291" y="3513582"/>
            <a:ext cx="40068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-25" dirty="0">
                <a:solidFill>
                  <a:srgbClr val="041A21"/>
                </a:solidFill>
                <a:latin typeface="Microsoft Sans Serif"/>
                <a:cs typeface="Microsoft Sans Serif"/>
              </a:rPr>
              <a:t>04</a:t>
            </a:r>
            <a:endParaRPr sz="265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26223" y="1168908"/>
            <a:ext cx="1979930" cy="2289175"/>
            <a:chOff x="7126223" y="1168908"/>
            <a:chExt cx="1979930" cy="2289175"/>
          </a:xfrm>
        </p:grpSpPr>
        <p:sp>
          <p:nvSpPr>
            <p:cNvPr id="10" name="object 10"/>
            <p:cNvSpPr/>
            <p:nvPr/>
          </p:nvSpPr>
          <p:spPr>
            <a:xfrm>
              <a:off x="7136129" y="1596390"/>
              <a:ext cx="1123315" cy="1851660"/>
            </a:xfrm>
            <a:custGeom>
              <a:avLst/>
              <a:gdLst/>
              <a:ahLst/>
              <a:cxnLst/>
              <a:rect l="l" t="t" r="r" b="b"/>
              <a:pathLst>
                <a:path w="1123315" h="1851660">
                  <a:moveTo>
                    <a:pt x="1123188" y="0"/>
                  </a:moveTo>
                  <a:lnTo>
                    <a:pt x="918854" y="0"/>
                  </a:lnTo>
                  <a:lnTo>
                    <a:pt x="813927" y="0"/>
                  </a:lnTo>
                  <a:lnTo>
                    <a:pt x="775269" y="0"/>
                  </a:lnTo>
                  <a:lnTo>
                    <a:pt x="769747" y="0"/>
                  </a:lnTo>
                  <a:lnTo>
                    <a:pt x="726220" y="5708"/>
                  </a:lnTo>
                  <a:lnTo>
                    <a:pt x="687008" y="21919"/>
                  </a:lnTo>
                  <a:lnTo>
                    <a:pt x="653716" y="47259"/>
                  </a:lnTo>
                  <a:lnTo>
                    <a:pt x="627949" y="80358"/>
                  </a:lnTo>
                  <a:lnTo>
                    <a:pt x="611311" y="119841"/>
                  </a:lnTo>
                  <a:lnTo>
                    <a:pt x="605409" y="164337"/>
                  </a:lnTo>
                  <a:lnTo>
                    <a:pt x="605409" y="1044813"/>
                  </a:lnTo>
                  <a:lnTo>
                    <a:pt x="605409" y="1496949"/>
                  </a:lnTo>
                  <a:lnTo>
                    <a:pt x="605409" y="1663525"/>
                  </a:lnTo>
                  <a:lnTo>
                    <a:pt x="605409" y="1687322"/>
                  </a:lnTo>
                  <a:lnTo>
                    <a:pt x="599515" y="1730892"/>
                  </a:lnTo>
                  <a:lnTo>
                    <a:pt x="582897" y="1770116"/>
                  </a:lnTo>
                  <a:lnTo>
                    <a:pt x="557149" y="1803400"/>
                  </a:lnTo>
                  <a:lnTo>
                    <a:pt x="523865" y="1829148"/>
                  </a:lnTo>
                  <a:lnTo>
                    <a:pt x="484641" y="1845766"/>
                  </a:lnTo>
                  <a:lnTo>
                    <a:pt x="441071" y="1851660"/>
                  </a:lnTo>
                  <a:lnTo>
                    <a:pt x="186076" y="1851660"/>
                  </a:lnTo>
                  <a:lnTo>
                    <a:pt x="55133" y="1851660"/>
                  </a:lnTo>
                  <a:lnTo>
                    <a:pt x="6891" y="1851660"/>
                  </a:lnTo>
                  <a:lnTo>
                    <a:pt x="0" y="1851660"/>
                  </a:lnTo>
                </a:path>
              </a:pathLst>
            </a:custGeom>
            <a:ln w="19812">
              <a:solidFill>
                <a:srgbClr val="55CC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59317" y="1178814"/>
              <a:ext cx="836930" cy="835660"/>
            </a:xfrm>
            <a:custGeom>
              <a:avLst/>
              <a:gdLst/>
              <a:ahLst/>
              <a:cxnLst/>
              <a:rect l="l" t="t" r="r" b="b"/>
              <a:pathLst>
                <a:path w="836929" h="835660">
                  <a:moveTo>
                    <a:pt x="0" y="417575"/>
                  </a:moveTo>
                  <a:lnTo>
                    <a:pt x="2814" y="368875"/>
                  </a:lnTo>
                  <a:lnTo>
                    <a:pt x="11050" y="321826"/>
                  </a:lnTo>
                  <a:lnTo>
                    <a:pt x="24391" y="276740"/>
                  </a:lnTo>
                  <a:lnTo>
                    <a:pt x="42525" y="233931"/>
                  </a:lnTo>
                  <a:lnTo>
                    <a:pt x="65137" y="193713"/>
                  </a:lnTo>
                  <a:lnTo>
                    <a:pt x="91913" y="156398"/>
                  </a:lnTo>
                  <a:lnTo>
                    <a:pt x="122539" y="122300"/>
                  </a:lnTo>
                  <a:lnTo>
                    <a:pt x="156700" y="91733"/>
                  </a:lnTo>
                  <a:lnTo>
                    <a:pt x="194084" y="65008"/>
                  </a:lnTo>
                  <a:lnTo>
                    <a:pt x="234376" y="42440"/>
                  </a:lnTo>
                  <a:lnTo>
                    <a:pt x="277261" y="24342"/>
                  </a:lnTo>
                  <a:lnTo>
                    <a:pt x="322425" y="11027"/>
                  </a:lnTo>
                  <a:lnTo>
                    <a:pt x="369556" y="2809"/>
                  </a:lnTo>
                  <a:lnTo>
                    <a:pt x="418337" y="0"/>
                  </a:lnTo>
                  <a:lnTo>
                    <a:pt x="467119" y="2809"/>
                  </a:lnTo>
                  <a:lnTo>
                    <a:pt x="514250" y="11027"/>
                  </a:lnTo>
                  <a:lnTo>
                    <a:pt x="559414" y="24342"/>
                  </a:lnTo>
                  <a:lnTo>
                    <a:pt x="602299" y="42440"/>
                  </a:lnTo>
                  <a:lnTo>
                    <a:pt x="642591" y="65008"/>
                  </a:lnTo>
                  <a:lnTo>
                    <a:pt x="679975" y="91733"/>
                  </a:lnTo>
                  <a:lnTo>
                    <a:pt x="714136" y="122300"/>
                  </a:lnTo>
                  <a:lnTo>
                    <a:pt x="744762" y="156398"/>
                  </a:lnTo>
                  <a:lnTo>
                    <a:pt x="771538" y="193713"/>
                  </a:lnTo>
                  <a:lnTo>
                    <a:pt x="794150" y="233931"/>
                  </a:lnTo>
                  <a:lnTo>
                    <a:pt x="812284" y="276740"/>
                  </a:lnTo>
                  <a:lnTo>
                    <a:pt x="825625" y="321826"/>
                  </a:lnTo>
                  <a:lnTo>
                    <a:pt x="833861" y="368875"/>
                  </a:lnTo>
                  <a:lnTo>
                    <a:pt x="836676" y="417575"/>
                  </a:lnTo>
                  <a:lnTo>
                    <a:pt x="833861" y="466276"/>
                  </a:lnTo>
                  <a:lnTo>
                    <a:pt x="825625" y="513325"/>
                  </a:lnTo>
                  <a:lnTo>
                    <a:pt x="812284" y="558411"/>
                  </a:lnTo>
                  <a:lnTo>
                    <a:pt x="794150" y="601220"/>
                  </a:lnTo>
                  <a:lnTo>
                    <a:pt x="771538" y="641438"/>
                  </a:lnTo>
                  <a:lnTo>
                    <a:pt x="744762" y="678753"/>
                  </a:lnTo>
                  <a:lnTo>
                    <a:pt x="714136" y="712851"/>
                  </a:lnTo>
                  <a:lnTo>
                    <a:pt x="679975" y="743418"/>
                  </a:lnTo>
                  <a:lnTo>
                    <a:pt x="642591" y="770143"/>
                  </a:lnTo>
                  <a:lnTo>
                    <a:pt x="602299" y="792711"/>
                  </a:lnTo>
                  <a:lnTo>
                    <a:pt x="559414" y="810809"/>
                  </a:lnTo>
                  <a:lnTo>
                    <a:pt x="514250" y="824124"/>
                  </a:lnTo>
                  <a:lnTo>
                    <a:pt x="467119" y="832342"/>
                  </a:lnTo>
                  <a:lnTo>
                    <a:pt x="418337" y="835151"/>
                  </a:lnTo>
                  <a:lnTo>
                    <a:pt x="369556" y="832342"/>
                  </a:lnTo>
                  <a:lnTo>
                    <a:pt x="322425" y="824124"/>
                  </a:lnTo>
                  <a:lnTo>
                    <a:pt x="277261" y="810809"/>
                  </a:lnTo>
                  <a:lnTo>
                    <a:pt x="234376" y="792711"/>
                  </a:lnTo>
                  <a:lnTo>
                    <a:pt x="194084" y="770143"/>
                  </a:lnTo>
                  <a:lnTo>
                    <a:pt x="156700" y="743418"/>
                  </a:lnTo>
                  <a:lnTo>
                    <a:pt x="122539" y="712851"/>
                  </a:lnTo>
                  <a:lnTo>
                    <a:pt x="91913" y="678753"/>
                  </a:lnTo>
                  <a:lnTo>
                    <a:pt x="65137" y="641438"/>
                  </a:lnTo>
                  <a:lnTo>
                    <a:pt x="42525" y="601220"/>
                  </a:lnTo>
                  <a:lnTo>
                    <a:pt x="24391" y="558411"/>
                  </a:lnTo>
                  <a:lnTo>
                    <a:pt x="11050" y="513325"/>
                  </a:lnTo>
                  <a:lnTo>
                    <a:pt x="2814" y="466276"/>
                  </a:lnTo>
                  <a:lnTo>
                    <a:pt x="0" y="417575"/>
                  </a:lnTo>
                  <a:close/>
                </a:path>
              </a:pathLst>
            </a:custGeom>
            <a:ln w="19812">
              <a:solidFill>
                <a:srgbClr val="46C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772155" y="1168908"/>
            <a:ext cx="1988820" cy="2289175"/>
            <a:chOff x="2772155" y="1168908"/>
            <a:chExt cx="1988820" cy="2289175"/>
          </a:xfrm>
        </p:grpSpPr>
        <p:sp>
          <p:nvSpPr>
            <p:cNvPr id="13" name="object 13"/>
            <p:cNvSpPr/>
            <p:nvPr/>
          </p:nvSpPr>
          <p:spPr>
            <a:xfrm>
              <a:off x="3627881" y="1596390"/>
              <a:ext cx="1123315" cy="1851660"/>
            </a:xfrm>
            <a:custGeom>
              <a:avLst/>
              <a:gdLst/>
              <a:ahLst/>
              <a:cxnLst/>
              <a:rect l="l" t="t" r="r" b="b"/>
              <a:pathLst>
                <a:path w="1123314" h="1851660">
                  <a:moveTo>
                    <a:pt x="0" y="0"/>
                  </a:moveTo>
                  <a:lnTo>
                    <a:pt x="204333" y="0"/>
                  </a:lnTo>
                  <a:lnTo>
                    <a:pt x="309260" y="0"/>
                  </a:lnTo>
                  <a:lnTo>
                    <a:pt x="347918" y="0"/>
                  </a:lnTo>
                  <a:lnTo>
                    <a:pt x="353440" y="0"/>
                  </a:lnTo>
                  <a:lnTo>
                    <a:pt x="396967" y="5708"/>
                  </a:lnTo>
                  <a:lnTo>
                    <a:pt x="436179" y="21919"/>
                  </a:lnTo>
                  <a:lnTo>
                    <a:pt x="469471" y="47259"/>
                  </a:lnTo>
                  <a:lnTo>
                    <a:pt x="495238" y="80358"/>
                  </a:lnTo>
                  <a:lnTo>
                    <a:pt x="511876" y="119841"/>
                  </a:lnTo>
                  <a:lnTo>
                    <a:pt x="517778" y="164337"/>
                  </a:lnTo>
                  <a:lnTo>
                    <a:pt x="517778" y="1044813"/>
                  </a:lnTo>
                  <a:lnTo>
                    <a:pt x="517778" y="1496949"/>
                  </a:lnTo>
                  <a:lnTo>
                    <a:pt x="517778" y="1663525"/>
                  </a:lnTo>
                  <a:lnTo>
                    <a:pt x="517778" y="1687322"/>
                  </a:lnTo>
                  <a:lnTo>
                    <a:pt x="523672" y="1730892"/>
                  </a:lnTo>
                  <a:lnTo>
                    <a:pt x="540290" y="1770116"/>
                  </a:lnTo>
                  <a:lnTo>
                    <a:pt x="566038" y="1803400"/>
                  </a:lnTo>
                  <a:lnTo>
                    <a:pt x="599322" y="1829148"/>
                  </a:lnTo>
                  <a:lnTo>
                    <a:pt x="638546" y="1845766"/>
                  </a:lnTo>
                  <a:lnTo>
                    <a:pt x="682116" y="1851660"/>
                  </a:lnTo>
                  <a:lnTo>
                    <a:pt x="937111" y="1851660"/>
                  </a:lnTo>
                  <a:lnTo>
                    <a:pt x="1068054" y="1851660"/>
                  </a:lnTo>
                  <a:lnTo>
                    <a:pt x="1116296" y="1851660"/>
                  </a:lnTo>
                  <a:lnTo>
                    <a:pt x="1123188" y="1851660"/>
                  </a:lnTo>
                </a:path>
              </a:pathLst>
            </a:custGeom>
            <a:ln w="1981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82061" y="1178814"/>
              <a:ext cx="835660" cy="835660"/>
            </a:xfrm>
            <a:custGeom>
              <a:avLst/>
              <a:gdLst/>
              <a:ahLst/>
              <a:cxnLst/>
              <a:rect l="l" t="t" r="r" b="b"/>
              <a:pathLst>
                <a:path w="835660" h="835660">
                  <a:moveTo>
                    <a:pt x="0" y="417575"/>
                  </a:moveTo>
                  <a:lnTo>
                    <a:pt x="2809" y="368875"/>
                  </a:lnTo>
                  <a:lnTo>
                    <a:pt x="11027" y="321826"/>
                  </a:lnTo>
                  <a:lnTo>
                    <a:pt x="24342" y="276740"/>
                  </a:lnTo>
                  <a:lnTo>
                    <a:pt x="42440" y="233931"/>
                  </a:lnTo>
                  <a:lnTo>
                    <a:pt x="65008" y="193713"/>
                  </a:lnTo>
                  <a:lnTo>
                    <a:pt x="91733" y="156398"/>
                  </a:lnTo>
                  <a:lnTo>
                    <a:pt x="122300" y="122300"/>
                  </a:lnTo>
                  <a:lnTo>
                    <a:pt x="156398" y="91733"/>
                  </a:lnTo>
                  <a:lnTo>
                    <a:pt x="193713" y="65008"/>
                  </a:lnTo>
                  <a:lnTo>
                    <a:pt x="233931" y="42440"/>
                  </a:lnTo>
                  <a:lnTo>
                    <a:pt x="276740" y="24342"/>
                  </a:lnTo>
                  <a:lnTo>
                    <a:pt x="321826" y="11027"/>
                  </a:lnTo>
                  <a:lnTo>
                    <a:pt x="368875" y="2809"/>
                  </a:lnTo>
                  <a:lnTo>
                    <a:pt x="417575" y="0"/>
                  </a:lnTo>
                  <a:lnTo>
                    <a:pt x="466276" y="2809"/>
                  </a:lnTo>
                  <a:lnTo>
                    <a:pt x="513325" y="11027"/>
                  </a:lnTo>
                  <a:lnTo>
                    <a:pt x="558411" y="24342"/>
                  </a:lnTo>
                  <a:lnTo>
                    <a:pt x="601220" y="42440"/>
                  </a:lnTo>
                  <a:lnTo>
                    <a:pt x="641438" y="65008"/>
                  </a:lnTo>
                  <a:lnTo>
                    <a:pt x="678753" y="91733"/>
                  </a:lnTo>
                  <a:lnTo>
                    <a:pt x="712851" y="122300"/>
                  </a:lnTo>
                  <a:lnTo>
                    <a:pt x="743418" y="156398"/>
                  </a:lnTo>
                  <a:lnTo>
                    <a:pt x="770143" y="193713"/>
                  </a:lnTo>
                  <a:lnTo>
                    <a:pt x="792711" y="233931"/>
                  </a:lnTo>
                  <a:lnTo>
                    <a:pt x="810809" y="276740"/>
                  </a:lnTo>
                  <a:lnTo>
                    <a:pt x="824124" y="321826"/>
                  </a:lnTo>
                  <a:lnTo>
                    <a:pt x="832342" y="368875"/>
                  </a:lnTo>
                  <a:lnTo>
                    <a:pt x="835151" y="417575"/>
                  </a:lnTo>
                  <a:lnTo>
                    <a:pt x="832342" y="466276"/>
                  </a:lnTo>
                  <a:lnTo>
                    <a:pt x="824124" y="513325"/>
                  </a:lnTo>
                  <a:lnTo>
                    <a:pt x="810809" y="558411"/>
                  </a:lnTo>
                  <a:lnTo>
                    <a:pt x="792711" y="601220"/>
                  </a:lnTo>
                  <a:lnTo>
                    <a:pt x="770143" y="641438"/>
                  </a:lnTo>
                  <a:lnTo>
                    <a:pt x="743418" y="678753"/>
                  </a:lnTo>
                  <a:lnTo>
                    <a:pt x="712851" y="712851"/>
                  </a:lnTo>
                  <a:lnTo>
                    <a:pt x="678753" y="743418"/>
                  </a:lnTo>
                  <a:lnTo>
                    <a:pt x="641438" y="770143"/>
                  </a:lnTo>
                  <a:lnTo>
                    <a:pt x="601220" y="792711"/>
                  </a:lnTo>
                  <a:lnTo>
                    <a:pt x="558411" y="810809"/>
                  </a:lnTo>
                  <a:lnTo>
                    <a:pt x="513325" y="824124"/>
                  </a:lnTo>
                  <a:lnTo>
                    <a:pt x="466276" y="832342"/>
                  </a:lnTo>
                  <a:lnTo>
                    <a:pt x="417575" y="835151"/>
                  </a:lnTo>
                  <a:lnTo>
                    <a:pt x="368875" y="832342"/>
                  </a:lnTo>
                  <a:lnTo>
                    <a:pt x="321826" y="824124"/>
                  </a:lnTo>
                  <a:lnTo>
                    <a:pt x="276740" y="810809"/>
                  </a:lnTo>
                  <a:lnTo>
                    <a:pt x="233931" y="792711"/>
                  </a:lnTo>
                  <a:lnTo>
                    <a:pt x="193713" y="770143"/>
                  </a:lnTo>
                  <a:lnTo>
                    <a:pt x="156398" y="743418"/>
                  </a:lnTo>
                  <a:lnTo>
                    <a:pt x="122301" y="712851"/>
                  </a:lnTo>
                  <a:lnTo>
                    <a:pt x="91733" y="678753"/>
                  </a:lnTo>
                  <a:lnTo>
                    <a:pt x="65008" y="641438"/>
                  </a:lnTo>
                  <a:lnTo>
                    <a:pt x="42440" y="601220"/>
                  </a:lnTo>
                  <a:lnTo>
                    <a:pt x="24342" y="558411"/>
                  </a:lnTo>
                  <a:lnTo>
                    <a:pt x="11027" y="513325"/>
                  </a:lnTo>
                  <a:lnTo>
                    <a:pt x="2809" y="466276"/>
                  </a:lnTo>
                  <a:lnTo>
                    <a:pt x="0" y="417575"/>
                  </a:lnTo>
                  <a:close/>
                </a:path>
              </a:pathLst>
            </a:custGeom>
            <a:ln w="19812">
              <a:solidFill>
                <a:srgbClr val="55CC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988945" y="1337563"/>
            <a:ext cx="40068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-25" dirty="0">
                <a:solidFill>
                  <a:srgbClr val="041A21"/>
                </a:solidFill>
                <a:latin typeface="Microsoft Sans Serif"/>
                <a:cs typeface="Microsoft Sans Serif"/>
              </a:rPr>
              <a:t>01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77504" y="1337563"/>
            <a:ext cx="40068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-25" dirty="0">
                <a:solidFill>
                  <a:srgbClr val="041A21"/>
                </a:solidFill>
                <a:latin typeface="Microsoft Sans Serif"/>
                <a:cs typeface="Microsoft Sans Serif"/>
              </a:rPr>
              <a:t>02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36130" y="3995165"/>
            <a:ext cx="1960245" cy="2260600"/>
          </a:xfrm>
          <a:custGeom>
            <a:avLst/>
            <a:gdLst/>
            <a:ahLst/>
            <a:cxnLst/>
            <a:rect l="l" t="t" r="r" b="b"/>
            <a:pathLst>
              <a:path w="1960245" h="2260600">
                <a:moveTo>
                  <a:pt x="1123188" y="1853183"/>
                </a:moveTo>
                <a:lnTo>
                  <a:pt x="918854" y="1853183"/>
                </a:lnTo>
                <a:lnTo>
                  <a:pt x="813927" y="1853183"/>
                </a:lnTo>
                <a:lnTo>
                  <a:pt x="775269" y="1853183"/>
                </a:lnTo>
                <a:lnTo>
                  <a:pt x="769747" y="1853183"/>
                </a:lnTo>
                <a:lnTo>
                  <a:pt x="726220" y="1847472"/>
                </a:lnTo>
                <a:lnTo>
                  <a:pt x="687008" y="1831253"/>
                </a:lnTo>
                <a:lnTo>
                  <a:pt x="653716" y="1805895"/>
                </a:lnTo>
                <a:lnTo>
                  <a:pt x="627949" y="1772769"/>
                </a:lnTo>
                <a:lnTo>
                  <a:pt x="611311" y="1733245"/>
                </a:lnTo>
                <a:lnTo>
                  <a:pt x="605409" y="1688693"/>
                </a:lnTo>
                <a:lnTo>
                  <a:pt x="605409" y="807498"/>
                </a:lnTo>
                <a:lnTo>
                  <a:pt x="605409" y="354993"/>
                </a:lnTo>
                <a:lnTo>
                  <a:pt x="605409" y="188281"/>
                </a:lnTo>
                <a:lnTo>
                  <a:pt x="605409" y="164464"/>
                </a:lnTo>
                <a:lnTo>
                  <a:pt x="599515" y="120885"/>
                </a:lnTo>
                <a:lnTo>
                  <a:pt x="582897" y="81637"/>
                </a:lnTo>
                <a:lnTo>
                  <a:pt x="557149" y="48323"/>
                </a:lnTo>
                <a:lnTo>
                  <a:pt x="523865" y="22544"/>
                </a:lnTo>
                <a:lnTo>
                  <a:pt x="484641" y="5903"/>
                </a:lnTo>
                <a:lnTo>
                  <a:pt x="441071" y="0"/>
                </a:lnTo>
                <a:lnTo>
                  <a:pt x="186076" y="0"/>
                </a:lnTo>
                <a:lnTo>
                  <a:pt x="55133" y="0"/>
                </a:lnTo>
                <a:lnTo>
                  <a:pt x="6891" y="0"/>
                </a:lnTo>
                <a:lnTo>
                  <a:pt x="0" y="0"/>
                </a:lnTo>
              </a:path>
              <a:path w="1960245" h="2260600">
                <a:moveTo>
                  <a:pt x="1123188" y="1842515"/>
                </a:moveTo>
                <a:lnTo>
                  <a:pt x="1126002" y="1793818"/>
                </a:lnTo>
                <a:lnTo>
                  <a:pt x="1134238" y="1746770"/>
                </a:lnTo>
                <a:lnTo>
                  <a:pt x="1147579" y="1701685"/>
                </a:lnTo>
                <a:lnTo>
                  <a:pt x="1165713" y="1658877"/>
                </a:lnTo>
                <a:lnTo>
                  <a:pt x="1188325" y="1618659"/>
                </a:lnTo>
                <a:lnTo>
                  <a:pt x="1215101" y="1581344"/>
                </a:lnTo>
                <a:lnTo>
                  <a:pt x="1245727" y="1547245"/>
                </a:lnTo>
                <a:lnTo>
                  <a:pt x="1279888" y="1516677"/>
                </a:lnTo>
                <a:lnTo>
                  <a:pt x="1317272" y="1489951"/>
                </a:lnTo>
                <a:lnTo>
                  <a:pt x="1357564" y="1467383"/>
                </a:lnTo>
                <a:lnTo>
                  <a:pt x="1400449" y="1449284"/>
                </a:lnTo>
                <a:lnTo>
                  <a:pt x="1445613" y="1435968"/>
                </a:lnTo>
                <a:lnTo>
                  <a:pt x="1492744" y="1427749"/>
                </a:lnTo>
                <a:lnTo>
                  <a:pt x="1541526" y="1424939"/>
                </a:lnTo>
                <a:lnTo>
                  <a:pt x="1590307" y="1427749"/>
                </a:lnTo>
                <a:lnTo>
                  <a:pt x="1637438" y="1435968"/>
                </a:lnTo>
                <a:lnTo>
                  <a:pt x="1682602" y="1449284"/>
                </a:lnTo>
                <a:lnTo>
                  <a:pt x="1725487" y="1467383"/>
                </a:lnTo>
                <a:lnTo>
                  <a:pt x="1765779" y="1489951"/>
                </a:lnTo>
                <a:lnTo>
                  <a:pt x="1803163" y="1516677"/>
                </a:lnTo>
                <a:lnTo>
                  <a:pt x="1837324" y="1547245"/>
                </a:lnTo>
                <a:lnTo>
                  <a:pt x="1867950" y="1581344"/>
                </a:lnTo>
                <a:lnTo>
                  <a:pt x="1894726" y="1618659"/>
                </a:lnTo>
                <a:lnTo>
                  <a:pt x="1917338" y="1658877"/>
                </a:lnTo>
                <a:lnTo>
                  <a:pt x="1935472" y="1701685"/>
                </a:lnTo>
                <a:lnTo>
                  <a:pt x="1948813" y="1746770"/>
                </a:lnTo>
                <a:lnTo>
                  <a:pt x="1957049" y="1793818"/>
                </a:lnTo>
                <a:lnTo>
                  <a:pt x="1959864" y="1842515"/>
                </a:lnTo>
                <a:lnTo>
                  <a:pt x="1957049" y="1891213"/>
                </a:lnTo>
                <a:lnTo>
                  <a:pt x="1948813" y="1938261"/>
                </a:lnTo>
                <a:lnTo>
                  <a:pt x="1935472" y="1983346"/>
                </a:lnTo>
                <a:lnTo>
                  <a:pt x="1917338" y="2026154"/>
                </a:lnTo>
                <a:lnTo>
                  <a:pt x="1894726" y="2066372"/>
                </a:lnTo>
                <a:lnTo>
                  <a:pt x="1867950" y="2103687"/>
                </a:lnTo>
                <a:lnTo>
                  <a:pt x="1837324" y="2137786"/>
                </a:lnTo>
                <a:lnTo>
                  <a:pt x="1803163" y="2168354"/>
                </a:lnTo>
                <a:lnTo>
                  <a:pt x="1765779" y="2195080"/>
                </a:lnTo>
                <a:lnTo>
                  <a:pt x="1725487" y="2217648"/>
                </a:lnTo>
                <a:lnTo>
                  <a:pt x="1682602" y="2235747"/>
                </a:lnTo>
                <a:lnTo>
                  <a:pt x="1637438" y="2249063"/>
                </a:lnTo>
                <a:lnTo>
                  <a:pt x="1590307" y="2257282"/>
                </a:lnTo>
                <a:lnTo>
                  <a:pt x="1541526" y="2260091"/>
                </a:lnTo>
                <a:lnTo>
                  <a:pt x="1492744" y="2257282"/>
                </a:lnTo>
                <a:lnTo>
                  <a:pt x="1445613" y="2249063"/>
                </a:lnTo>
                <a:lnTo>
                  <a:pt x="1400449" y="2235747"/>
                </a:lnTo>
                <a:lnTo>
                  <a:pt x="1357564" y="2217648"/>
                </a:lnTo>
                <a:lnTo>
                  <a:pt x="1317272" y="2195080"/>
                </a:lnTo>
                <a:lnTo>
                  <a:pt x="1279888" y="2168354"/>
                </a:lnTo>
                <a:lnTo>
                  <a:pt x="1245727" y="2137786"/>
                </a:lnTo>
                <a:lnTo>
                  <a:pt x="1215101" y="2103687"/>
                </a:lnTo>
                <a:lnTo>
                  <a:pt x="1188325" y="2066372"/>
                </a:lnTo>
                <a:lnTo>
                  <a:pt x="1165713" y="2026154"/>
                </a:lnTo>
                <a:lnTo>
                  <a:pt x="1147579" y="1983346"/>
                </a:lnTo>
                <a:lnTo>
                  <a:pt x="1134238" y="1938261"/>
                </a:lnTo>
                <a:lnTo>
                  <a:pt x="1126002" y="1891213"/>
                </a:lnTo>
                <a:lnTo>
                  <a:pt x="1123188" y="1842515"/>
                </a:lnTo>
                <a:close/>
              </a:path>
            </a:pathLst>
          </a:custGeom>
          <a:ln w="19812">
            <a:solidFill>
              <a:srgbClr val="55C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82061" y="3995165"/>
            <a:ext cx="1969135" cy="2260600"/>
          </a:xfrm>
          <a:custGeom>
            <a:avLst/>
            <a:gdLst/>
            <a:ahLst/>
            <a:cxnLst/>
            <a:rect l="l" t="t" r="r" b="b"/>
            <a:pathLst>
              <a:path w="1969135" h="2260600">
                <a:moveTo>
                  <a:pt x="845820" y="1853183"/>
                </a:moveTo>
                <a:lnTo>
                  <a:pt x="1050153" y="1853183"/>
                </a:lnTo>
                <a:lnTo>
                  <a:pt x="1155080" y="1853183"/>
                </a:lnTo>
                <a:lnTo>
                  <a:pt x="1193738" y="1853183"/>
                </a:lnTo>
                <a:lnTo>
                  <a:pt x="1199261" y="1853183"/>
                </a:lnTo>
                <a:lnTo>
                  <a:pt x="1242787" y="1847472"/>
                </a:lnTo>
                <a:lnTo>
                  <a:pt x="1281999" y="1831253"/>
                </a:lnTo>
                <a:lnTo>
                  <a:pt x="1315291" y="1805895"/>
                </a:lnTo>
                <a:lnTo>
                  <a:pt x="1341058" y="1772769"/>
                </a:lnTo>
                <a:lnTo>
                  <a:pt x="1357696" y="1733245"/>
                </a:lnTo>
                <a:lnTo>
                  <a:pt x="1363599" y="1688693"/>
                </a:lnTo>
                <a:lnTo>
                  <a:pt x="1363599" y="807498"/>
                </a:lnTo>
                <a:lnTo>
                  <a:pt x="1363599" y="354993"/>
                </a:lnTo>
                <a:lnTo>
                  <a:pt x="1363599" y="188281"/>
                </a:lnTo>
                <a:lnTo>
                  <a:pt x="1363599" y="164464"/>
                </a:lnTo>
                <a:lnTo>
                  <a:pt x="1369492" y="120885"/>
                </a:lnTo>
                <a:lnTo>
                  <a:pt x="1386110" y="81637"/>
                </a:lnTo>
                <a:lnTo>
                  <a:pt x="1411858" y="48323"/>
                </a:lnTo>
                <a:lnTo>
                  <a:pt x="1445142" y="22544"/>
                </a:lnTo>
                <a:lnTo>
                  <a:pt x="1484366" y="5903"/>
                </a:lnTo>
                <a:lnTo>
                  <a:pt x="1527937" y="0"/>
                </a:lnTo>
                <a:lnTo>
                  <a:pt x="1782931" y="0"/>
                </a:lnTo>
                <a:lnTo>
                  <a:pt x="1913874" y="0"/>
                </a:lnTo>
                <a:lnTo>
                  <a:pt x="1962116" y="0"/>
                </a:lnTo>
                <a:lnTo>
                  <a:pt x="1969008" y="0"/>
                </a:lnTo>
              </a:path>
              <a:path w="1969135" h="2260600">
                <a:moveTo>
                  <a:pt x="0" y="1842515"/>
                </a:moveTo>
                <a:lnTo>
                  <a:pt x="2809" y="1793818"/>
                </a:lnTo>
                <a:lnTo>
                  <a:pt x="11027" y="1746770"/>
                </a:lnTo>
                <a:lnTo>
                  <a:pt x="24342" y="1701685"/>
                </a:lnTo>
                <a:lnTo>
                  <a:pt x="42440" y="1658877"/>
                </a:lnTo>
                <a:lnTo>
                  <a:pt x="65008" y="1618659"/>
                </a:lnTo>
                <a:lnTo>
                  <a:pt x="91733" y="1581344"/>
                </a:lnTo>
                <a:lnTo>
                  <a:pt x="122300" y="1547245"/>
                </a:lnTo>
                <a:lnTo>
                  <a:pt x="156398" y="1516677"/>
                </a:lnTo>
                <a:lnTo>
                  <a:pt x="193713" y="1489951"/>
                </a:lnTo>
                <a:lnTo>
                  <a:pt x="233931" y="1467383"/>
                </a:lnTo>
                <a:lnTo>
                  <a:pt x="276740" y="1449284"/>
                </a:lnTo>
                <a:lnTo>
                  <a:pt x="321826" y="1435968"/>
                </a:lnTo>
                <a:lnTo>
                  <a:pt x="368875" y="1427749"/>
                </a:lnTo>
                <a:lnTo>
                  <a:pt x="417575" y="1424939"/>
                </a:lnTo>
                <a:lnTo>
                  <a:pt x="466276" y="1427749"/>
                </a:lnTo>
                <a:lnTo>
                  <a:pt x="513325" y="1435968"/>
                </a:lnTo>
                <a:lnTo>
                  <a:pt x="558411" y="1449284"/>
                </a:lnTo>
                <a:lnTo>
                  <a:pt x="601220" y="1467383"/>
                </a:lnTo>
                <a:lnTo>
                  <a:pt x="641438" y="1489951"/>
                </a:lnTo>
                <a:lnTo>
                  <a:pt x="678753" y="1516677"/>
                </a:lnTo>
                <a:lnTo>
                  <a:pt x="712851" y="1547245"/>
                </a:lnTo>
                <a:lnTo>
                  <a:pt x="743418" y="1581344"/>
                </a:lnTo>
                <a:lnTo>
                  <a:pt x="770143" y="1618659"/>
                </a:lnTo>
                <a:lnTo>
                  <a:pt x="792711" y="1658877"/>
                </a:lnTo>
                <a:lnTo>
                  <a:pt x="810809" y="1701685"/>
                </a:lnTo>
                <a:lnTo>
                  <a:pt x="824124" y="1746770"/>
                </a:lnTo>
                <a:lnTo>
                  <a:pt x="832342" y="1793818"/>
                </a:lnTo>
                <a:lnTo>
                  <a:pt x="835151" y="1842515"/>
                </a:lnTo>
                <a:lnTo>
                  <a:pt x="832342" y="1891213"/>
                </a:lnTo>
                <a:lnTo>
                  <a:pt x="824124" y="1938261"/>
                </a:lnTo>
                <a:lnTo>
                  <a:pt x="810809" y="1983346"/>
                </a:lnTo>
                <a:lnTo>
                  <a:pt x="792711" y="2026154"/>
                </a:lnTo>
                <a:lnTo>
                  <a:pt x="770143" y="2066372"/>
                </a:lnTo>
                <a:lnTo>
                  <a:pt x="743418" y="2103687"/>
                </a:lnTo>
                <a:lnTo>
                  <a:pt x="712851" y="2137786"/>
                </a:lnTo>
                <a:lnTo>
                  <a:pt x="678753" y="2168354"/>
                </a:lnTo>
                <a:lnTo>
                  <a:pt x="641438" y="2195080"/>
                </a:lnTo>
                <a:lnTo>
                  <a:pt x="601220" y="2217648"/>
                </a:lnTo>
                <a:lnTo>
                  <a:pt x="558411" y="2235747"/>
                </a:lnTo>
                <a:lnTo>
                  <a:pt x="513325" y="2249063"/>
                </a:lnTo>
                <a:lnTo>
                  <a:pt x="466276" y="2257282"/>
                </a:lnTo>
                <a:lnTo>
                  <a:pt x="417575" y="2260091"/>
                </a:lnTo>
                <a:lnTo>
                  <a:pt x="368875" y="2257282"/>
                </a:lnTo>
                <a:lnTo>
                  <a:pt x="321826" y="2249063"/>
                </a:lnTo>
                <a:lnTo>
                  <a:pt x="276740" y="2235747"/>
                </a:lnTo>
                <a:lnTo>
                  <a:pt x="233931" y="2217648"/>
                </a:lnTo>
                <a:lnTo>
                  <a:pt x="193713" y="2195080"/>
                </a:lnTo>
                <a:lnTo>
                  <a:pt x="156398" y="2168354"/>
                </a:lnTo>
                <a:lnTo>
                  <a:pt x="122301" y="2137786"/>
                </a:lnTo>
                <a:lnTo>
                  <a:pt x="91733" y="2103687"/>
                </a:lnTo>
                <a:lnTo>
                  <a:pt x="65008" y="2066372"/>
                </a:lnTo>
                <a:lnTo>
                  <a:pt x="42440" y="2026154"/>
                </a:lnTo>
                <a:lnTo>
                  <a:pt x="24342" y="1983346"/>
                </a:lnTo>
                <a:lnTo>
                  <a:pt x="11027" y="1938261"/>
                </a:lnTo>
                <a:lnTo>
                  <a:pt x="2809" y="1891213"/>
                </a:lnTo>
                <a:lnTo>
                  <a:pt x="0" y="1842515"/>
                </a:lnTo>
                <a:close/>
              </a:path>
            </a:pathLst>
          </a:custGeom>
          <a:ln w="19812">
            <a:solidFill>
              <a:srgbClr val="55C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88945" y="5575808"/>
            <a:ext cx="400685" cy="431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650" spc="-25" dirty="0">
                <a:solidFill>
                  <a:srgbClr val="041A21"/>
                </a:solidFill>
                <a:latin typeface="Microsoft Sans Serif"/>
                <a:cs typeface="Microsoft Sans Serif"/>
              </a:rPr>
              <a:t>05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77504" y="5575808"/>
            <a:ext cx="400685" cy="431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650" spc="-25" dirty="0">
                <a:solidFill>
                  <a:srgbClr val="041A21"/>
                </a:solidFill>
                <a:latin typeface="Microsoft Sans Serif"/>
                <a:cs typeface="Microsoft Sans Serif"/>
              </a:rPr>
              <a:t>06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004820" y="141477"/>
            <a:ext cx="5973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Значение</a:t>
            </a:r>
            <a:r>
              <a:rPr spc="-90" dirty="0"/>
              <a:t> </a:t>
            </a:r>
            <a:r>
              <a:rPr spc="-85" dirty="0"/>
              <a:t>оценочной</a:t>
            </a:r>
            <a:r>
              <a:rPr spc="-100" dirty="0"/>
              <a:t> </a:t>
            </a:r>
            <a:r>
              <a:rPr spc="-50" dirty="0"/>
              <a:t>деятельности</a:t>
            </a: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8604" y="5602223"/>
            <a:ext cx="1263396" cy="125577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370821" y="866368"/>
            <a:ext cx="26854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Определяет</a:t>
            </a:r>
            <a:r>
              <a:rPr sz="1400" b="1" spc="-8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соответствие </a:t>
            </a: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индивидуальных</a:t>
            </a:r>
            <a:r>
              <a:rPr sz="1400" b="1" spc="-8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достижений обучающихся</a:t>
            </a:r>
            <a:r>
              <a:rPr sz="1400" b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планируемым результатам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39350" y="3076701"/>
            <a:ext cx="1245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Способствует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39350" y="3289865"/>
            <a:ext cx="212217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индивидуализации </a:t>
            </a: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обучения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и,</a:t>
            </a:r>
            <a:r>
              <a:rPr sz="1400" b="1" spc="-5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в</a:t>
            </a:r>
            <a:r>
              <a:rPr sz="1400" b="1" spc="-4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конечном </a:t>
            </a: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счете,</a:t>
            </a:r>
            <a:r>
              <a:rPr sz="1400" b="1" spc="-6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повышению</a:t>
            </a:r>
            <a:r>
              <a:rPr sz="1400" b="1" spc="-7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41A21"/>
                </a:solidFill>
                <a:latin typeface="Arial"/>
                <a:cs typeface="Arial"/>
              </a:rPr>
              <a:t>его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качества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61423" y="5455411"/>
            <a:ext cx="195516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Призвано</a:t>
            </a:r>
            <a:r>
              <a:rPr sz="1400" b="1" spc="-5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обеспечить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61423" y="5776061"/>
            <a:ext cx="1452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обратную</a:t>
            </a:r>
            <a:r>
              <a:rPr sz="1400" b="1" spc="-7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41A21"/>
                </a:solidFill>
                <a:latin typeface="Arial"/>
                <a:cs typeface="Arial"/>
              </a:rPr>
              <a:t>связь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0258" y="866368"/>
            <a:ext cx="2242185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Одно</a:t>
            </a:r>
            <a:r>
              <a:rPr sz="1400" b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из</a:t>
            </a:r>
            <a:r>
              <a:rPr sz="1400" b="1" spc="-4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важнейших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2520"/>
              </a:lnSpc>
              <a:spcBef>
                <a:spcPts val="100"/>
              </a:spcBef>
            </a:pP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средств,</a:t>
            </a:r>
            <a:r>
              <a:rPr sz="1400" b="1" spc="-6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находящихся</a:t>
            </a:r>
            <a:r>
              <a:rPr sz="1400" b="1" spc="-7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041A21"/>
                </a:solidFill>
                <a:latin typeface="Arial"/>
                <a:cs typeface="Arial"/>
              </a:rPr>
              <a:t>в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распоряжении</a:t>
            </a:r>
            <a:r>
              <a:rPr sz="1400" b="1" spc="1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педагогов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3987" y="3056889"/>
            <a:ext cx="171386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Помогает</a:t>
            </a:r>
            <a:r>
              <a:rPr sz="1400" b="1" spc="-2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отбирать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3987" y="3270859"/>
            <a:ext cx="174752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2105">
              <a:lnSpc>
                <a:spcPct val="150000"/>
              </a:lnSpc>
              <a:spcBef>
                <a:spcPts val="100"/>
              </a:spcBef>
            </a:pP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и</a:t>
            </a:r>
            <a:r>
              <a:rPr sz="1400" b="1" spc="-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41A21"/>
                </a:solidFill>
                <a:latin typeface="Arial"/>
                <a:cs typeface="Arial"/>
              </a:rPr>
              <a:t>использовать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эффективные методические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средства</a:t>
            </a:r>
            <a:r>
              <a:rPr sz="1400" b="1" spc="-5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и</a:t>
            </a:r>
            <a:r>
              <a:rPr sz="1400" b="1" spc="-3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приемы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6036" y="5364581"/>
            <a:ext cx="1669414" cy="98551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Вовлечение</a:t>
            </a:r>
            <a:r>
              <a:rPr sz="1400" b="1" spc="-50" dirty="0">
                <a:solidFill>
                  <a:srgbClr val="041A21"/>
                </a:solidFill>
                <a:latin typeface="Arial"/>
                <a:cs typeface="Arial"/>
              </a:rPr>
              <a:t> в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1400" b="1" dirty="0">
                <a:solidFill>
                  <a:srgbClr val="041A21"/>
                </a:solidFill>
                <a:latin typeface="Arial"/>
                <a:cs typeface="Arial"/>
              </a:rPr>
              <a:t>оценивание</a:t>
            </a:r>
            <a:r>
              <a:rPr sz="1400" b="1" spc="-8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1A21"/>
                </a:solidFill>
                <a:latin typeface="Arial"/>
                <a:cs typeface="Arial"/>
              </a:rPr>
              <a:t>самих обучающихся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32959" y="2772155"/>
            <a:ext cx="2536190" cy="226504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24002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89"/>
              </a:spcBef>
            </a:pPr>
            <a:endParaRPr sz="3200">
              <a:latin typeface="Times New Roman"/>
              <a:cs typeface="Times New Roman"/>
            </a:endParaRPr>
          </a:p>
          <a:p>
            <a:pPr marL="194310">
              <a:lnSpc>
                <a:spcPct val="100000"/>
              </a:lnSpc>
            </a:pPr>
            <a:r>
              <a:rPr sz="3200" spc="-10" dirty="0">
                <a:solidFill>
                  <a:srgbClr val="041A21"/>
                </a:solidFill>
                <a:latin typeface="Corbel"/>
                <a:cs typeface="Corbel"/>
              </a:rPr>
              <a:t>Оценивание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54480" y="1520952"/>
            <a:ext cx="9083040" cy="4206240"/>
          </a:xfrm>
          <a:custGeom>
            <a:avLst/>
            <a:gdLst/>
            <a:ahLst/>
            <a:cxnLst/>
            <a:rect l="l" t="t" r="r" b="b"/>
            <a:pathLst>
              <a:path w="9083040" h="4206240">
                <a:moveTo>
                  <a:pt x="9083040" y="0"/>
                </a:moveTo>
                <a:lnTo>
                  <a:pt x="0" y="0"/>
                </a:lnTo>
                <a:lnTo>
                  <a:pt x="0" y="4206240"/>
                </a:lnTo>
                <a:lnTo>
                  <a:pt x="9083040" y="4206240"/>
                </a:lnTo>
                <a:lnTo>
                  <a:pt x="9083040" y="0"/>
                </a:lnTo>
                <a:close/>
              </a:path>
            </a:pathLst>
          </a:custGeom>
          <a:solidFill>
            <a:srgbClr val="55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7794" y="1873122"/>
            <a:ext cx="82804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Все</a:t>
            </a:r>
            <a:r>
              <a:rPr sz="2400" b="1" spc="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задания</a:t>
            </a:r>
            <a:r>
              <a:rPr sz="2400" b="1" spc="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сгруппированы</a:t>
            </a:r>
            <a:r>
              <a:rPr sz="2400" b="1" spc="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400" b="1" spc="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предметным</a:t>
            </a:r>
            <a:r>
              <a:rPr sz="2400" b="1" spc="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результатам,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закрепленным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2400" b="1" spc="1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ООО.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Далее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ориентиром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служит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паспорт</a:t>
            </a:r>
            <a:r>
              <a:rPr sz="2400" b="1" spc="2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задания.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Определившись</a:t>
            </a:r>
            <a:r>
              <a:rPr sz="2400" b="1" spc="29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2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тем,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какой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именно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результат</a:t>
            </a:r>
            <a:r>
              <a:rPr sz="2400" b="1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должен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стать</a:t>
            </a:r>
            <a:r>
              <a:rPr sz="2400" b="1" spc="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объектом</a:t>
            </a:r>
            <a:r>
              <a:rPr sz="2400" b="1" spc="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проверки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оценивания,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следует</a:t>
            </a:r>
            <a:r>
              <a:rPr sz="2400" b="1" spc="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соответствующем</a:t>
            </a:r>
            <a:r>
              <a:rPr sz="2400" b="1" spc="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разделе</a:t>
            </a:r>
            <a:r>
              <a:rPr sz="2400" b="1" spc="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отобрать</a:t>
            </a:r>
            <a:r>
              <a:rPr sz="2400" b="1" spc="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2400" b="1" spc="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задания,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794" y="3701872"/>
            <a:ext cx="3041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2565" algn="l"/>
                <a:tab pos="2900680" algn="l"/>
              </a:tabLst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которые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связаны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7794" y="3701872"/>
            <a:ext cx="827976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783080" algn="l"/>
                <a:tab pos="3018790" algn="l"/>
              </a:tabLst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изучаемой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темой,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соответствуют</a:t>
            </a:r>
            <a:endParaRPr sz="24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  <a:tabLst>
                <a:tab pos="2002789" algn="l"/>
                <a:tab pos="3252470" algn="l"/>
                <a:tab pos="4826635" algn="l"/>
                <a:tab pos="5340350" algn="l"/>
                <a:tab pos="7760970" algn="l"/>
              </a:tabLst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намеченной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форме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контроля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целесообразны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7794" y="4434078"/>
            <a:ext cx="4690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применения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конкретном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уроке.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0304" y="2258567"/>
            <a:ext cx="3854450" cy="3694429"/>
          </a:xfrm>
          <a:custGeom>
            <a:avLst/>
            <a:gdLst/>
            <a:ahLst/>
            <a:cxnLst/>
            <a:rect l="l" t="t" r="r" b="b"/>
            <a:pathLst>
              <a:path w="3854450" h="3694429">
                <a:moveTo>
                  <a:pt x="3767962" y="0"/>
                </a:moveTo>
                <a:lnTo>
                  <a:pt x="86232" y="0"/>
                </a:lnTo>
                <a:lnTo>
                  <a:pt x="69332" y="1680"/>
                </a:lnTo>
                <a:lnTo>
                  <a:pt x="25272" y="25273"/>
                </a:lnTo>
                <a:lnTo>
                  <a:pt x="1680" y="69332"/>
                </a:lnTo>
                <a:lnTo>
                  <a:pt x="0" y="86233"/>
                </a:lnTo>
                <a:lnTo>
                  <a:pt x="0" y="3607904"/>
                </a:lnTo>
                <a:lnTo>
                  <a:pt x="14519" y="3655762"/>
                </a:lnTo>
                <a:lnTo>
                  <a:pt x="53228" y="3687606"/>
                </a:lnTo>
                <a:lnTo>
                  <a:pt x="86232" y="3694176"/>
                </a:lnTo>
                <a:lnTo>
                  <a:pt x="3767962" y="3694176"/>
                </a:lnTo>
                <a:lnTo>
                  <a:pt x="3815808" y="3679677"/>
                </a:lnTo>
                <a:lnTo>
                  <a:pt x="3847607" y="3640913"/>
                </a:lnTo>
                <a:lnTo>
                  <a:pt x="3854196" y="3607904"/>
                </a:lnTo>
                <a:lnTo>
                  <a:pt x="3854196" y="86233"/>
                </a:lnTo>
                <a:lnTo>
                  <a:pt x="3839676" y="38387"/>
                </a:lnTo>
                <a:lnTo>
                  <a:pt x="3800967" y="6588"/>
                </a:lnTo>
                <a:lnTo>
                  <a:pt x="3767962" y="0"/>
                </a:lnTo>
                <a:close/>
              </a:path>
            </a:pathLst>
          </a:custGeom>
          <a:solidFill>
            <a:srgbClr val="55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87311" y="2258567"/>
            <a:ext cx="3854450" cy="3694429"/>
          </a:xfrm>
          <a:custGeom>
            <a:avLst/>
            <a:gdLst/>
            <a:ahLst/>
            <a:cxnLst/>
            <a:rect l="l" t="t" r="r" b="b"/>
            <a:pathLst>
              <a:path w="3854450" h="3694429">
                <a:moveTo>
                  <a:pt x="3767963" y="0"/>
                </a:moveTo>
                <a:lnTo>
                  <a:pt x="86233" y="0"/>
                </a:lnTo>
                <a:lnTo>
                  <a:pt x="69332" y="1680"/>
                </a:lnTo>
                <a:lnTo>
                  <a:pt x="25273" y="25273"/>
                </a:lnTo>
                <a:lnTo>
                  <a:pt x="1680" y="69332"/>
                </a:lnTo>
                <a:lnTo>
                  <a:pt x="0" y="86233"/>
                </a:lnTo>
                <a:lnTo>
                  <a:pt x="0" y="3607904"/>
                </a:lnTo>
                <a:lnTo>
                  <a:pt x="14519" y="3655762"/>
                </a:lnTo>
                <a:lnTo>
                  <a:pt x="53228" y="3687606"/>
                </a:lnTo>
                <a:lnTo>
                  <a:pt x="86233" y="3694176"/>
                </a:lnTo>
                <a:lnTo>
                  <a:pt x="3767963" y="3694176"/>
                </a:lnTo>
                <a:lnTo>
                  <a:pt x="3815808" y="3679677"/>
                </a:lnTo>
                <a:lnTo>
                  <a:pt x="3847607" y="3640913"/>
                </a:lnTo>
                <a:lnTo>
                  <a:pt x="3854196" y="3607904"/>
                </a:lnTo>
                <a:lnTo>
                  <a:pt x="3854196" y="86233"/>
                </a:lnTo>
                <a:lnTo>
                  <a:pt x="3839676" y="38387"/>
                </a:lnTo>
                <a:lnTo>
                  <a:pt x="3800967" y="6588"/>
                </a:lnTo>
                <a:lnTo>
                  <a:pt x="3767963" y="0"/>
                </a:lnTo>
                <a:close/>
              </a:path>
            </a:pathLst>
          </a:custGeom>
          <a:solidFill>
            <a:srgbClr val="55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432" y="1603247"/>
            <a:ext cx="1254760" cy="1254760"/>
          </a:xfrm>
          <a:custGeom>
            <a:avLst/>
            <a:gdLst/>
            <a:ahLst/>
            <a:cxnLst/>
            <a:rect l="l" t="t" r="r" b="b"/>
            <a:pathLst>
              <a:path w="1254760" h="1254760">
                <a:moveTo>
                  <a:pt x="627126" y="0"/>
                </a:moveTo>
                <a:lnTo>
                  <a:pt x="578119" y="1886"/>
                </a:lnTo>
                <a:lnTo>
                  <a:pt x="530143" y="7454"/>
                </a:lnTo>
                <a:lnTo>
                  <a:pt x="483339" y="16564"/>
                </a:lnTo>
                <a:lnTo>
                  <a:pt x="437844" y="29075"/>
                </a:lnTo>
                <a:lnTo>
                  <a:pt x="393798" y="44849"/>
                </a:lnTo>
                <a:lnTo>
                  <a:pt x="351341" y="63745"/>
                </a:lnTo>
                <a:lnTo>
                  <a:pt x="310613" y="85626"/>
                </a:lnTo>
                <a:lnTo>
                  <a:pt x="271753" y="110350"/>
                </a:lnTo>
                <a:lnTo>
                  <a:pt x="234900" y="137779"/>
                </a:lnTo>
                <a:lnTo>
                  <a:pt x="200194" y="167774"/>
                </a:lnTo>
                <a:lnTo>
                  <a:pt x="167774" y="200194"/>
                </a:lnTo>
                <a:lnTo>
                  <a:pt x="137779" y="234900"/>
                </a:lnTo>
                <a:lnTo>
                  <a:pt x="110350" y="271753"/>
                </a:lnTo>
                <a:lnTo>
                  <a:pt x="85626" y="310613"/>
                </a:lnTo>
                <a:lnTo>
                  <a:pt x="63745" y="351341"/>
                </a:lnTo>
                <a:lnTo>
                  <a:pt x="44849" y="393798"/>
                </a:lnTo>
                <a:lnTo>
                  <a:pt x="29075" y="437844"/>
                </a:lnTo>
                <a:lnTo>
                  <a:pt x="16564" y="483339"/>
                </a:lnTo>
                <a:lnTo>
                  <a:pt x="7454" y="530143"/>
                </a:lnTo>
                <a:lnTo>
                  <a:pt x="1886" y="578119"/>
                </a:lnTo>
                <a:lnTo>
                  <a:pt x="0" y="627126"/>
                </a:lnTo>
                <a:lnTo>
                  <a:pt x="1886" y="676132"/>
                </a:lnTo>
                <a:lnTo>
                  <a:pt x="7454" y="724108"/>
                </a:lnTo>
                <a:lnTo>
                  <a:pt x="16564" y="770912"/>
                </a:lnTo>
                <a:lnTo>
                  <a:pt x="29075" y="816407"/>
                </a:lnTo>
                <a:lnTo>
                  <a:pt x="44849" y="860453"/>
                </a:lnTo>
                <a:lnTo>
                  <a:pt x="63745" y="902910"/>
                </a:lnTo>
                <a:lnTo>
                  <a:pt x="85626" y="943638"/>
                </a:lnTo>
                <a:lnTo>
                  <a:pt x="110350" y="982498"/>
                </a:lnTo>
                <a:lnTo>
                  <a:pt x="137779" y="1019351"/>
                </a:lnTo>
                <a:lnTo>
                  <a:pt x="167774" y="1054057"/>
                </a:lnTo>
                <a:lnTo>
                  <a:pt x="200194" y="1086477"/>
                </a:lnTo>
                <a:lnTo>
                  <a:pt x="234900" y="1116472"/>
                </a:lnTo>
                <a:lnTo>
                  <a:pt x="271753" y="1143901"/>
                </a:lnTo>
                <a:lnTo>
                  <a:pt x="310613" y="1168625"/>
                </a:lnTo>
                <a:lnTo>
                  <a:pt x="351341" y="1190506"/>
                </a:lnTo>
                <a:lnTo>
                  <a:pt x="393798" y="1209402"/>
                </a:lnTo>
                <a:lnTo>
                  <a:pt x="437844" y="1225176"/>
                </a:lnTo>
                <a:lnTo>
                  <a:pt x="483339" y="1237687"/>
                </a:lnTo>
                <a:lnTo>
                  <a:pt x="530143" y="1246797"/>
                </a:lnTo>
                <a:lnTo>
                  <a:pt x="578119" y="1252365"/>
                </a:lnTo>
                <a:lnTo>
                  <a:pt x="627126" y="1254252"/>
                </a:lnTo>
                <a:lnTo>
                  <a:pt x="676132" y="1252365"/>
                </a:lnTo>
                <a:lnTo>
                  <a:pt x="724108" y="1246797"/>
                </a:lnTo>
                <a:lnTo>
                  <a:pt x="770912" y="1237687"/>
                </a:lnTo>
                <a:lnTo>
                  <a:pt x="816407" y="1225176"/>
                </a:lnTo>
                <a:lnTo>
                  <a:pt x="860453" y="1209402"/>
                </a:lnTo>
                <a:lnTo>
                  <a:pt x="902910" y="1190506"/>
                </a:lnTo>
                <a:lnTo>
                  <a:pt x="943638" y="1168625"/>
                </a:lnTo>
                <a:lnTo>
                  <a:pt x="982498" y="1143901"/>
                </a:lnTo>
                <a:lnTo>
                  <a:pt x="1019351" y="1116472"/>
                </a:lnTo>
                <a:lnTo>
                  <a:pt x="1054057" y="1086477"/>
                </a:lnTo>
                <a:lnTo>
                  <a:pt x="1086477" y="1054057"/>
                </a:lnTo>
                <a:lnTo>
                  <a:pt x="1116472" y="1019351"/>
                </a:lnTo>
                <a:lnTo>
                  <a:pt x="1143901" y="982498"/>
                </a:lnTo>
                <a:lnTo>
                  <a:pt x="1168625" y="943638"/>
                </a:lnTo>
                <a:lnTo>
                  <a:pt x="1190506" y="902910"/>
                </a:lnTo>
                <a:lnTo>
                  <a:pt x="1209402" y="860453"/>
                </a:lnTo>
                <a:lnTo>
                  <a:pt x="1225176" y="816407"/>
                </a:lnTo>
                <a:lnTo>
                  <a:pt x="1237687" y="770912"/>
                </a:lnTo>
                <a:lnTo>
                  <a:pt x="1246797" y="724108"/>
                </a:lnTo>
                <a:lnTo>
                  <a:pt x="1252365" y="676132"/>
                </a:lnTo>
                <a:lnTo>
                  <a:pt x="1254252" y="627126"/>
                </a:lnTo>
                <a:lnTo>
                  <a:pt x="1252365" y="578119"/>
                </a:lnTo>
                <a:lnTo>
                  <a:pt x="1246797" y="530143"/>
                </a:lnTo>
                <a:lnTo>
                  <a:pt x="1237687" y="483339"/>
                </a:lnTo>
                <a:lnTo>
                  <a:pt x="1225176" y="437844"/>
                </a:lnTo>
                <a:lnTo>
                  <a:pt x="1209402" y="393798"/>
                </a:lnTo>
                <a:lnTo>
                  <a:pt x="1190506" y="351341"/>
                </a:lnTo>
                <a:lnTo>
                  <a:pt x="1168625" y="310613"/>
                </a:lnTo>
                <a:lnTo>
                  <a:pt x="1143901" y="271753"/>
                </a:lnTo>
                <a:lnTo>
                  <a:pt x="1116472" y="234900"/>
                </a:lnTo>
                <a:lnTo>
                  <a:pt x="1086477" y="200194"/>
                </a:lnTo>
                <a:lnTo>
                  <a:pt x="1054057" y="167774"/>
                </a:lnTo>
                <a:lnTo>
                  <a:pt x="1019351" y="137779"/>
                </a:lnTo>
                <a:lnTo>
                  <a:pt x="982498" y="110350"/>
                </a:lnTo>
                <a:lnTo>
                  <a:pt x="943638" y="85626"/>
                </a:lnTo>
                <a:lnTo>
                  <a:pt x="902910" y="63745"/>
                </a:lnTo>
                <a:lnTo>
                  <a:pt x="860453" y="44849"/>
                </a:lnTo>
                <a:lnTo>
                  <a:pt x="816407" y="29075"/>
                </a:lnTo>
                <a:lnTo>
                  <a:pt x="770912" y="16564"/>
                </a:lnTo>
                <a:lnTo>
                  <a:pt x="724108" y="7454"/>
                </a:lnTo>
                <a:lnTo>
                  <a:pt x="676132" y="1886"/>
                </a:lnTo>
                <a:lnTo>
                  <a:pt x="627126" y="0"/>
                </a:lnTo>
                <a:close/>
              </a:path>
            </a:pathLst>
          </a:custGeom>
          <a:solidFill>
            <a:srgbClr val="EE75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67316" y="1603247"/>
            <a:ext cx="1254760" cy="1254760"/>
          </a:xfrm>
          <a:custGeom>
            <a:avLst/>
            <a:gdLst/>
            <a:ahLst/>
            <a:cxnLst/>
            <a:rect l="l" t="t" r="r" b="b"/>
            <a:pathLst>
              <a:path w="1254759" h="1254760">
                <a:moveTo>
                  <a:pt x="627126" y="0"/>
                </a:moveTo>
                <a:lnTo>
                  <a:pt x="578119" y="1886"/>
                </a:lnTo>
                <a:lnTo>
                  <a:pt x="530143" y="7454"/>
                </a:lnTo>
                <a:lnTo>
                  <a:pt x="483339" y="16564"/>
                </a:lnTo>
                <a:lnTo>
                  <a:pt x="437844" y="29075"/>
                </a:lnTo>
                <a:lnTo>
                  <a:pt x="393798" y="44849"/>
                </a:lnTo>
                <a:lnTo>
                  <a:pt x="351341" y="63745"/>
                </a:lnTo>
                <a:lnTo>
                  <a:pt x="310613" y="85626"/>
                </a:lnTo>
                <a:lnTo>
                  <a:pt x="271753" y="110350"/>
                </a:lnTo>
                <a:lnTo>
                  <a:pt x="234900" y="137779"/>
                </a:lnTo>
                <a:lnTo>
                  <a:pt x="200194" y="167774"/>
                </a:lnTo>
                <a:lnTo>
                  <a:pt x="167774" y="200194"/>
                </a:lnTo>
                <a:lnTo>
                  <a:pt x="137779" y="234900"/>
                </a:lnTo>
                <a:lnTo>
                  <a:pt x="110350" y="271753"/>
                </a:lnTo>
                <a:lnTo>
                  <a:pt x="85626" y="310613"/>
                </a:lnTo>
                <a:lnTo>
                  <a:pt x="63745" y="351341"/>
                </a:lnTo>
                <a:lnTo>
                  <a:pt x="44849" y="393798"/>
                </a:lnTo>
                <a:lnTo>
                  <a:pt x="29075" y="437844"/>
                </a:lnTo>
                <a:lnTo>
                  <a:pt x="16564" y="483339"/>
                </a:lnTo>
                <a:lnTo>
                  <a:pt x="7454" y="530143"/>
                </a:lnTo>
                <a:lnTo>
                  <a:pt x="1886" y="578119"/>
                </a:lnTo>
                <a:lnTo>
                  <a:pt x="0" y="627126"/>
                </a:lnTo>
                <a:lnTo>
                  <a:pt x="1886" y="676132"/>
                </a:lnTo>
                <a:lnTo>
                  <a:pt x="7454" y="724108"/>
                </a:lnTo>
                <a:lnTo>
                  <a:pt x="16564" y="770912"/>
                </a:lnTo>
                <a:lnTo>
                  <a:pt x="29075" y="816407"/>
                </a:lnTo>
                <a:lnTo>
                  <a:pt x="44849" y="860453"/>
                </a:lnTo>
                <a:lnTo>
                  <a:pt x="63745" y="902910"/>
                </a:lnTo>
                <a:lnTo>
                  <a:pt x="85626" y="943638"/>
                </a:lnTo>
                <a:lnTo>
                  <a:pt x="110350" y="982498"/>
                </a:lnTo>
                <a:lnTo>
                  <a:pt x="137779" y="1019351"/>
                </a:lnTo>
                <a:lnTo>
                  <a:pt x="167774" y="1054057"/>
                </a:lnTo>
                <a:lnTo>
                  <a:pt x="200194" y="1086477"/>
                </a:lnTo>
                <a:lnTo>
                  <a:pt x="234900" y="1116472"/>
                </a:lnTo>
                <a:lnTo>
                  <a:pt x="271753" y="1143901"/>
                </a:lnTo>
                <a:lnTo>
                  <a:pt x="310613" y="1168625"/>
                </a:lnTo>
                <a:lnTo>
                  <a:pt x="351341" y="1190506"/>
                </a:lnTo>
                <a:lnTo>
                  <a:pt x="393798" y="1209402"/>
                </a:lnTo>
                <a:lnTo>
                  <a:pt x="437844" y="1225176"/>
                </a:lnTo>
                <a:lnTo>
                  <a:pt x="483339" y="1237687"/>
                </a:lnTo>
                <a:lnTo>
                  <a:pt x="530143" y="1246797"/>
                </a:lnTo>
                <a:lnTo>
                  <a:pt x="578119" y="1252365"/>
                </a:lnTo>
                <a:lnTo>
                  <a:pt x="627126" y="1254252"/>
                </a:lnTo>
                <a:lnTo>
                  <a:pt x="676132" y="1252365"/>
                </a:lnTo>
                <a:lnTo>
                  <a:pt x="724108" y="1246797"/>
                </a:lnTo>
                <a:lnTo>
                  <a:pt x="770912" y="1237687"/>
                </a:lnTo>
                <a:lnTo>
                  <a:pt x="816407" y="1225176"/>
                </a:lnTo>
                <a:lnTo>
                  <a:pt x="860453" y="1209402"/>
                </a:lnTo>
                <a:lnTo>
                  <a:pt x="902910" y="1190506"/>
                </a:lnTo>
                <a:lnTo>
                  <a:pt x="943638" y="1168625"/>
                </a:lnTo>
                <a:lnTo>
                  <a:pt x="982498" y="1143901"/>
                </a:lnTo>
                <a:lnTo>
                  <a:pt x="1019351" y="1116472"/>
                </a:lnTo>
                <a:lnTo>
                  <a:pt x="1054057" y="1086477"/>
                </a:lnTo>
                <a:lnTo>
                  <a:pt x="1086477" y="1054057"/>
                </a:lnTo>
                <a:lnTo>
                  <a:pt x="1116472" y="1019351"/>
                </a:lnTo>
                <a:lnTo>
                  <a:pt x="1143901" y="982498"/>
                </a:lnTo>
                <a:lnTo>
                  <a:pt x="1168625" y="943638"/>
                </a:lnTo>
                <a:lnTo>
                  <a:pt x="1190506" y="902910"/>
                </a:lnTo>
                <a:lnTo>
                  <a:pt x="1209402" y="860453"/>
                </a:lnTo>
                <a:lnTo>
                  <a:pt x="1225176" y="816407"/>
                </a:lnTo>
                <a:lnTo>
                  <a:pt x="1237687" y="770912"/>
                </a:lnTo>
                <a:lnTo>
                  <a:pt x="1246797" y="724108"/>
                </a:lnTo>
                <a:lnTo>
                  <a:pt x="1252365" y="676132"/>
                </a:lnTo>
                <a:lnTo>
                  <a:pt x="1254252" y="627126"/>
                </a:lnTo>
                <a:lnTo>
                  <a:pt x="1252365" y="578119"/>
                </a:lnTo>
                <a:lnTo>
                  <a:pt x="1246797" y="530143"/>
                </a:lnTo>
                <a:lnTo>
                  <a:pt x="1237687" y="483339"/>
                </a:lnTo>
                <a:lnTo>
                  <a:pt x="1225176" y="437844"/>
                </a:lnTo>
                <a:lnTo>
                  <a:pt x="1209402" y="393798"/>
                </a:lnTo>
                <a:lnTo>
                  <a:pt x="1190506" y="351341"/>
                </a:lnTo>
                <a:lnTo>
                  <a:pt x="1168625" y="310613"/>
                </a:lnTo>
                <a:lnTo>
                  <a:pt x="1143901" y="271753"/>
                </a:lnTo>
                <a:lnTo>
                  <a:pt x="1116472" y="234900"/>
                </a:lnTo>
                <a:lnTo>
                  <a:pt x="1086477" y="200194"/>
                </a:lnTo>
                <a:lnTo>
                  <a:pt x="1054057" y="167774"/>
                </a:lnTo>
                <a:lnTo>
                  <a:pt x="1019351" y="137779"/>
                </a:lnTo>
                <a:lnTo>
                  <a:pt x="982498" y="110350"/>
                </a:lnTo>
                <a:lnTo>
                  <a:pt x="943638" y="85626"/>
                </a:lnTo>
                <a:lnTo>
                  <a:pt x="902910" y="63745"/>
                </a:lnTo>
                <a:lnTo>
                  <a:pt x="860453" y="44849"/>
                </a:lnTo>
                <a:lnTo>
                  <a:pt x="816407" y="29075"/>
                </a:lnTo>
                <a:lnTo>
                  <a:pt x="770912" y="16564"/>
                </a:lnTo>
                <a:lnTo>
                  <a:pt x="724108" y="7454"/>
                </a:lnTo>
                <a:lnTo>
                  <a:pt x="676132" y="1886"/>
                </a:lnTo>
                <a:lnTo>
                  <a:pt x="627126" y="0"/>
                </a:lnTo>
                <a:close/>
              </a:path>
            </a:pathLst>
          </a:custGeom>
          <a:solidFill>
            <a:srgbClr val="FC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700" y="1830323"/>
            <a:ext cx="777239" cy="800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0488" y="1802892"/>
            <a:ext cx="787907" cy="7985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21432" y="2830448"/>
            <a:ext cx="2665730" cy="166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41A21"/>
                </a:solidFill>
                <a:latin typeface="Arial"/>
                <a:cs typeface="Arial"/>
              </a:rPr>
              <a:t>Субъекты</a:t>
            </a:r>
            <a:endParaRPr sz="2400">
              <a:latin typeface="Arial"/>
              <a:cs typeface="Arial"/>
            </a:endParaRPr>
          </a:p>
          <a:p>
            <a:pPr marL="1124585" indent="-342900">
              <a:lnSpc>
                <a:spcPct val="100000"/>
              </a:lnSpc>
              <a:spcBef>
                <a:spcPts val="2005"/>
              </a:spcBef>
              <a:buAutoNum type="arabicPeriod"/>
              <a:tabLst>
                <a:tab pos="1124585" algn="l"/>
              </a:tabLst>
            </a:pPr>
            <a:r>
              <a:rPr sz="1450" b="1" spc="-10" dirty="0">
                <a:solidFill>
                  <a:srgbClr val="041A21"/>
                </a:solidFill>
                <a:latin typeface="Arial"/>
                <a:cs typeface="Arial"/>
              </a:rPr>
              <a:t>Учителя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  <a:buClr>
                <a:srgbClr val="041A21"/>
              </a:buClr>
              <a:buFont typeface="Arial"/>
              <a:buAutoNum type="arabicPeriod"/>
            </a:pPr>
            <a:endParaRPr sz="1450">
              <a:latin typeface="Arial"/>
              <a:cs typeface="Arial"/>
            </a:endParaRPr>
          </a:p>
          <a:p>
            <a:pPr marL="850265" indent="-342265">
              <a:lnSpc>
                <a:spcPct val="100000"/>
              </a:lnSpc>
              <a:buAutoNum type="arabicPeriod"/>
              <a:tabLst>
                <a:tab pos="850265" algn="l"/>
              </a:tabLst>
            </a:pPr>
            <a:r>
              <a:rPr sz="1450" b="1" spc="-10" dirty="0">
                <a:solidFill>
                  <a:srgbClr val="041A21"/>
                </a:solidFill>
                <a:latin typeface="Arial"/>
                <a:cs typeface="Arial"/>
              </a:rPr>
              <a:t>Обучающиеся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50" b="1" dirty="0">
                <a:solidFill>
                  <a:srgbClr val="041A21"/>
                </a:solidFill>
                <a:latin typeface="Arial"/>
                <a:cs typeface="Arial"/>
              </a:rPr>
              <a:t>(взаимооценка,</a:t>
            </a:r>
            <a:r>
              <a:rPr sz="1450" b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41A21"/>
                </a:solidFill>
                <a:latin typeface="Arial"/>
                <a:cs typeface="Arial"/>
              </a:rPr>
              <a:t>самооценка)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87514" y="2830448"/>
            <a:ext cx="265430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41A21"/>
                </a:solidFill>
                <a:latin typeface="Arial"/>
                <a:cs typeface="Arial"/>
              </a:rPr>
              <a:t>Объекты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  <a:tabLst>
                <a:tab pos="354965" algn="l"/>
              </a:tabLst>
            </a:pPr>
            <a:r>
              <a:rPr sz="1450" b="1" spc="-25" dirty="0">
                <a:solidFill>
                  <a:srgbClr val="041A21"/>
                </a:solidFill>
                <a:latin typeface="Arial"/>
                <a:cs typeface="Arial"/>
              </a:rPr>
              <a:t>1.</a:t>
            </a:r>
            <a:r>
              <a:rPr sz="1450" b="1" dirty="0">
                <a:solidFill>
                  <a:srgbClr val="041A21"/>
                </a:solidFill>
                <a:latin typeface="Arial"/>
                <a:cs typeface="Arial"/>
              </a:rPr>
              <a:t>	Предметные</a:t>
            </a:r>
            <a:r>
              <a:rPr sz="1450" b="1" spc="-2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41A21"/>
                </a:solidFill>
                <a:latin typeface="Arial"/>
                <a:cs typeface="Arial"/>
              </a:rPr>
              <a:t>результаты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43603" y="686257"/>
            <a:ext cx="4307840" cy="92138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533400" marR="5080" indent="-521334">
              <a:lnSpc>
                <a:spcPts val="3210"/>
              </a:lnSpc>
              <a:spcBef>
                <a:spcPts val="735"/>
              </a:spcBef>
            </a:pPr>
            <a:r>
              <a:rPr spc="-95" dirty="0"/>
              <a:t>Оценочная</a:t>
            </a:r>
            <a:r>
              <a:rPr spc="-10" dirty="0"/>
              <a:t> </a:t>
            </a:r>
            <a:r>
              <a:rPr spc="-70" dirty="0"/>
              <a:t>деятельность </a:t>
            </a:r>
            <a:r>
              <a:rPr spc="-60" dirty="0"/>
              <a:t>(Что</a:t>
            </a:r>
            <a:r>
              <a:rPr spc="-90" dirty="0"/>
              <a:t> </a:t>
            </a:r>
            <a:r>
              <a:rPr spc="-10" dirty="0"/>
              <a:t>оценивается?)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74154" y="3983227"/>
            <a:ext cx="308292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54965" algn="l"/>
              </a:tabLst>
            </a:pPr>
            <a:r>
              <a:rPr sz="1450" b="1" spc="-25" dirty="0">
                <a:solidFill>
                  <a:srgbClr val="041A21"/>
                </a:solidFill>
                <a:latin typeface="Arial"/>
                <a:cs typeface="Arial"/>
              </a:rPr>
              <a:t>2.</a:t>
            </a:r>
            <a:r>
              <a:rPr sz="1450" b="1" dirty="0">
                <a:solidFill>
                  <a:srgbClr val="041A21"/>
                </a:solidFill>
                <a:latin typeface="Arial"/>
                <a:cs typeface="Arial"/>
              </a:rPr>
              <a:t>	Метапредметные</a:t>
            </a:r>
            <a:r>
              <a:rPr sz="1450" b="1" spc="-7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41A21"/>
                </a:solidFill>
                <a:latin typeface="Arial"/>
                <a:cs typeface="Arial"/>
              </a:rPr>
              <a:t>результаты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63396" cy="12557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94403" y="1194308"/>
            <a:ext cx="3937000" cy="4150360"/>
            <a:chOff x="3994403" y="1194308"/>
            <a:chExt cx="3937000" cy="4150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4403" y="1406652"/>
              <a:ext cx="3936492" cy="39380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92371" y="1194307"/>
              <a:ext cx="2940685" cy="1570355"/>
            </a:xfrm>
            <a:custGeom>
              <a:avLst/>
              <a:gdLst/>
              <a:ahLst/>
              <a:cxnLst/>
              <a:rect l="l" t="t" r="r" b="b"/>
              <a:pathLst>
                <a:path w="2940684" h="1570355">
                  <a:moveTo>
                    <a:pt x="2940304" y="713740"/>
                  </a:moveTo>
                  <a:lnTo>
                    <a:pt x="2410841" y="144018"/>
                  </a:lnTo>
                  <a:lnTo>
                    <a:pt x="2270455" y="274485"/>
                  </a:lnTo>
                  <a:lnTo>
                    <a:pt x="2288667" y="168275"/>
                  </a:lnTo>
                  <a:lnTo>
                    <a:pt x="1522095" y="36957"/>
                  </a:lnTo>
                  <a:lnTo>
                    <a:pt x="1495552" y="191782"/>
                  </a:lnTo>
                  <a:lnTo>
                    <a:pt x="1477010" y="0"/>
                  </a:lnTo>
                  <a:lnTo>
                    <a:pt x="702818" y="74930"/>
                  </a:lnTo>
                  <a:lnTo>
                    <a:pt x="725398" y="308394"/>
                  </a:lnTo>
                  <a:lnTo>
                    <a:pt x="569849" y="140970"/>
                  </a:lnTo>
                  <a:lnTo>
                    <a:pt x="0" y="670433"/>
                  </a:lnTo>
                  <a:lnTo>
                    <a:pt x="835787" y="1569974"/>
                  </a:lnTo>
                  <a:lnTo>
                    <a:pt x="1165390" y="1263738"/>
                  </a:lnTo>
                  <a:lnTo>
                    <a:pt x="1322654" y="1248511"/>
                  </a:lnTo>
                  <a:lnTo>
                    <a:pt x="1844001" y="1337818"/>
                  </a:lnTo>
                  <a:lnTo>
                    <a:pt x="2040877" y="1549654"/>
                  </a:lnTo>
                  <a:lnTo>
                    <a:pt x="2940304" y="713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1927" y="4506467"/>
              <a:ext cx="507492" cy="4678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4631" y="2567940"/>
              <a:ext cx="542543" cy="534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4631" y="3640836"/>
              <a:ext cx="539496" cy="5273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2695" y="3633215"/>
              <a:ext cx="539496" cy="54254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82756" y="6071615"/>
            <a:ext cx="348996" cy="5760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474464"/>
            <a:ext cx="246888" cy="4069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60264" y="4474464"/>
            <a:ext cx="539496" cy="53187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55180" y="2564892"/>
            <a:ext cx="522731" cy="5394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30011" y="2938272"/>
            <a:ext cx="1045463" cy="89001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79600" y="94614"/>
            <a:ext cx="9327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Система</a:t>
            </a:r>
            <a:r>
              <a:rPr spc="-50" dirty="0"/>
              <a:t> </a:t>
            </a:r>
            <a:r>
              <a:rPr spc="-95" dirty="0"/>
              <a:t>оценки</a:t>
            </a:r>
            <a:r>
              <a:rPr spc="-45" dirty="0"/>
              <a:t> </a:t>
            </a:r>
            <a:r>
              <a:rPr spc="-95" dirty="0"/>
              <a:t>достижения</a:t>
            </a:r>
            <a:r>
              <a:rPr spc="-25" dirty="0"/>
              <a:t> </a:t>
            </a:r>
            <a:r>
              <a:rPr spc="-100" dirty="0"/>
              <a:t>планируемых</a:t>
            </a:r>
            <a:r>
              <a:rPr spc="-40" dirty="0"/>
              <a:t> </a:t>
            </a:r>
            <a:r>
              <a:rPr spc="-70" dirty="0"/>
              <a:t>результатов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34034" y="501218"/>
            <a:ext cx="10416540" cy="9201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133850" marR="5080" indent="-4121785">
              <a:lnSpc>
                <a:spcPts val="3190"/>
              </a:lnSpc>
              <a:spcBef>
                <a:spcPts val="755"/>
              </a:spcBef>
            </a:pPr>
            <a:r>
              <a:rPr sz="3200" spc="-75" dirty="0">
                <a:solidFill>
                  <a:srgbClr val="041A21"/>
                </a:solidFill>
                <a:latin typeface="Corbel"/>
                <a:cs typeface="Corbel"/>
              </a:rPr>
              <a:t>освоения</a:t>
            </a:r>
            <a:r>
              <a:rPr sz="3200" spc="-70" dirty="0">
                <a:solidFill>
                  <a:srgbClr val="041A21"/>
                </a:solidFill>
                <a:latin typeface="Corbel"/>
                <a:cs typeface="Corbel"/>
              </a:rPr>
              <a:t> </a:t>
            </a:r>
            <a:r>
              <a:rPr sz="3200" spc="-80" dirty="0">
                <a:solidFill>
                  <a:srgbClr val="041A21"/>
                </a:solidFill>
                <a:latin typeface="Corbel"/>
                <a:cs typeface="Corbel"/>
              </a:rPr>
              <a:t>программы </a:t>
            </a:r>
            <a:r>
              <a:rPr sz="3200" spc="-65" dirty="0">
                <a:solidFill>
                  <a:srgbClr val="041A21"/>
                </a:solidFill>
                <a:latin typeface="Corbel"/>
                <a:cs typeface="Corbel"/>
              </a:rPr>
              <a:t>основного</a:t>
            </a:r>
            <a:r>
              <a:rPr sz="3200" spc="-80" dirty="0">
                <a:solidFill>
                  <a:srgbClr val="041A21"/>
                </a:solidFill>
                <a:latin typeface="Corbel"/>
                <a:cs typeface="Corbel"/>
              </a:rPr>
              <a:t> </a:t>
            </a:r>
            <a:r>
              <a:rPr sz="3200" spc="-85" dirty="0">
                <a:solidFill>
                  <a:srgbClr val="041A21"/>
                </a:solidFill>
                <a:latin typeface="Corbel"/>
                <a:cs typeface="Corbel"/>
              </a:rPr>
              <a:t>общего</a:t>
            </a:r>
            <a:r>
              <a:rPr sz="3200" spc="-80" dirty="0">
                <a:solidFill>
                  <a:srgbClr val="041A21"/>
                </a:solidFill>
                <a:latin typeface="Corbel"/>
                <a:cs typeface="Corbel"/>
              </a:rPr>
              <a:t> образования</a:t>
            </a:r>
            <a:r>
              <a:rPr sz="3200" spc="-65" dirty="0">
                <a:solidFill>
                  <a:srgbClr val="041A21"/>
                </a:solidFill>
                <a:latin typeface="Corbel"/>
                <a:cs typeface="Corbel"/>
              </a:rPr>
              <a:t> </a:t>
            </a:r>
            <a:r>
              <a:rPr sz="3200" spc="-45" dirty="0">
                <a:solidFill>
                  <a:srgbClr val="041A21"/>
                </a:solidFill>
                <a:latin typeface="Corbel"/>
                <a:cs typeface="Corbel"/>
              </a:rPr>
              <a:t>должна </a:t>
            </a:r>
            <a:r>
              <a:rPr sz="3200" spc="-95" dirty="0">
                <a:solidFill>
                  <a:srgbClr val="041A21"/>
                </a:solidFill>
                <a:latin typeface="Corbel"/>
                <a:cs typeface="Corbel"/>
              </a:rPr>
              <a:t>(ФГОС</a:t>
            </a:r>
            <a:r>
              <a:rPr sz="3200" spc="-200" dirty="0">
                <a:solidFill>
                  <a:srgbClr val="041A21"/>
                </a:solidFill>
                <a:latin typeface="Corbel"/>
                <a:cs typeface="Corbel"/>
              </a:rPr>
              <a:t> </a:t>
            </a:r>
            <a:r>
              <a:rPr sz="3200" spc="-20" dirty="0">
                <a:solidFill>
                  <a:srgbClr val="041A21"/>
                </a:solidFill>
                <a:latin typeface="Corbel"/>
                <a:cs typeface="Corbel"/>
              </a:rPr>
              <a:t>ООО)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68665" y="1687829"/>
            <a:ext cx="3317875" cy="14122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72110" marR="5715" indent="-154305" algn="r">
              <a:lnSpc>
                <a:spcPct val="78100"/>
              </a:lnSpc>
              <a:spcBef>
                <a:spcPts val="515"/>
              </a:spcBef>
            </a:pP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2.</a:t>
            </a:r>
            <a:r>
              <a:rPr sz="1600" b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Обеспечивать</a:t>
            </a:r>
            <a:r>
              <a:rPr sz="1600" b="1" spc="-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комплексный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подход</a:t>
            </a:r>
            <a:r>
              <a:rPr sz="1600" b="1" spc="-6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к</a:t>
            </a:r>
            <a:r>
              <a:rPr sz="1600" b="1" spc="-6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оценке</a:t>
            </a:r>
            <a:r>
              <a:rPr sz="1600" b="1" spc="-6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41A21"/>
                </a:solidFill>
                <a:latin typeface="Arial"/>
                <a:cs typeface="Arial"/>
              </a:rPr>
              <a:t>результатов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290"/>
              </a:lnSpc>
            </a:pP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освоения</a:t>
            </a:r>
            <a:r>
              <a:rPr sz="1600" b="1" spc="-7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программы</a:t>
            </a:r>
            <a:r>
              <a:rPr sz="1600" b="1" spc="-6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основного</a:t>
            </a:r>
            <a:endParaRPr sz="1600">
              <a:latin typeface="Arial"/>
              <a:cs typeface="Arial"/>
            </a:endParaRPr>
          </a:p>
          <a:p>
            <a:pPr marL="388620" marR="5715" indent="755650" algn="r">
              <a:lnSpc>
                <a:spcPct val="78100"/>
              </a:lnSpc>
              <a:spcBef>
                <a:spcPts val="210"/>
              </a:spcBef>
            </a:pP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общего</a:t>
            </a:r>
            <a:r>
              <a:rPr sz="1600" b="1" spc="-6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образования, позволяющий</a:t>
            </a:r>
            <a:r>
              <a:rPr sz="1600" b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осуществлять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оценку</a:t>
            </a:r>
            <a:r>
              <a:rPr sz="1600" b="1" spc="-7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предметных</a:t>
            </a:r>
            <a:r>
              <a:rPr sz="1600" b="1" spc="-4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041A21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500"/>
              </a:lnSpc>
            </a:pP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метапредметных</a:t>
            </a:r>
            <a:r>
              <a:rPr sz="1600" b="1" spc="-8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результатов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72931" y="3893311"/>
            <a:ext cx="3217545" cy="6502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405130" algn="r">
              <a:lnSpc>
                <a:spcPct val="78100"/>
              </a:lnSpc>
              <a:spcBef>
                <a:spcPts val="515"/>
              </a:spcBef>
            </a:pP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4.</a:t>
            </a:r>
            <a:r>
              <a:rPr sz="1600" b="1" spc="-2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Предусматривать</a:t>
            </a:r>
            <a:r>
              <a:rPr sz="1600" b="1" spc="4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оценку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динамики</a:t>
            </a:r>
            <a:r>
              <a:rPr sz="1600" b="1" spc="-6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учебных</a:t>
            </a:r>
            <a:r>
              <a:rPr sz="1600" b="1" spc="-6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достижений</a:t>
            </a:r>
            <a:endParaRPr sz="1600">
              <a:latin typeface="Arial"/>
              <a:cs typeface="Arial"/>
            </a:endParaRPr>
          </a:p>
          <a:p>
            <a:pPr marR="9525" algn="r">
              <a:lnSpc>
                <a:spcPts val="1500"/>
              </a:lnSpc>
            </a:pP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обучающихся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5778" y="5368493"/>
            <a:ext cx="4032250" cy="103187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953769" algn="r">
              <a:lnSpc>
                <a:spcPct val="78200"/>
              </a:lnSpc>
              <a:spcBef>
                <a:spcPts val="515"/>
              </a:spcBef>
            </a:pP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5.</a:t>
            </a:r>
            <a:r>
              <a:rPr sz="1600" b="1" spc="-5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Обеспечивать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41A21"/>
                </a:solidFill>
                <a:latin typeface="Arial"/>
                <a:cs typeface="Arial"/>
              </a:rPr>
              <a:t>возможность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получения</a:t>
            </a:r>
            <a:r>
              <a:rPr sz="1600" b="1" spc="-8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объективной</a:t>
            </a:r>
            <a:r>
              <a:rPr sz="1600" b="1" spc="-9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информации</a:t>
            </a:r>
            <a:r>
              <a:rPr sz="1600" b="1" spc="-8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041A21"/>
                </a:solidFill>
                <a:latin typeface="Arial"/>
                <a:cs typeface="Arial"/>
              </a:rPr>
              <a:t>о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качестве</a:t>
            </a:r>
            <a:r>
              <a:rPr sz="1600" b="1" spc="-7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подготовки</a:t>
            </a:r>
            <a:r>
              <a:rPr sz="1600" b="1" spc="-3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обучающихся</a:t>
            </a:r>
            <a:r>
              <a:rPr sz="1600" b="1" spc="-3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041A21"/>
                </a:solidFill>
                <a:latin typeface="Arial"/>
                <a:cs typeface="Arial"/>
              </a:rPr>
              <a:t>в</a:t>
            </a:r>
            <a:endParaRPr sz="1600">
              <a:latin typeface="Arial"/>
              <a:cs typeface="Arial"/>
            </a:endParaRPr>
          </a:p>
          <a:p>
            <a:pPr marL="1030605" marR="5080" indent="238760" algn="r">
              <a:lnSpc>
                <a:spcPct val="78100"/>
              </a:lnSpc>
            </a:pP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интересах</a:t>
            </a:r>
            <a:r>
              <a:rPr sz="1600" b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всех</a:t>
            </a:r>
            <a:r>
              <a:rPr sz="1600" b="1" spc="-7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участников образовательных</a:t>
            </a:r>
            <a:r>
              <a:rPr sz="1600" b="1" spc="-1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отношений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3981" y="4670501"/>
            <a:ext cx="3486150" cy="650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710"/>
              </a:lnSpc>
              <a:spcBef>
                <a:spcPts val="95"/>
              </a:spcBef>
            </a:pP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3.</a:t>
            </a:r>
            <a:r>
              <a:rPr sz="1600" b="1" spc="-2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Предусматривать</a:t>
            </a:r>
            <a:r>
              <a:rPr sz="1600" b="1" spc="4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оценку</a:t>
            </a:r>
            <a:r>
              <a:rPr sz="1600" b="1" spc="-2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41A21"/>
                </a:solidFill>
                <a:latin typeface="Arial"/>
                <a:cs typeface="Arial"/>
              </a:rPr>
              <a:t>учет</a:t>
            </a:r>
            <a:endParaRPr sz="1600">
              <a:latin typeface="Arial"/>
              <a:cs typeface="Arial"/>
            </a:endParaRPr>
          </a:p>
          <a:p>
            <a:pPr marR="6350" algn="r">
              <a:lnSpc>
                <a:spcPts val="1500"/>
              </a:lnSpc>
            </a:pPr>
            <a:r>
              <a:rPr sz="1600" b="1" spc="-25" dirty="0">
                <a:solidFill>
                  <a:srgbClr val="041A21"/>
                </a:solidFill>
                <a:latin typeface="Arial"/>
                <a:cs typeface="Arial"/>
              </a:rPr>
              <a:t>результатов</a:t>
            </a:r>
            <a:r>
              <a:rPr sz="1600" b="1" spc="-2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использования</a:t>
            </a:r>
            <a:endParaRPr sz="1600">
              <a:latin typeface="Arial"/>
              <a:cs typeface="Arial"/>
            </a:endParaRPr>
          </a:p>
          <a:p>
            <a:pPr marR="6350" algn="r">
              <a:lnSpc>
                <a:spcPts val="1710"/>
              </a:lnSpc>
            </a:pP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разнообразных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2733" y="5242686"/>
            <a:ext cx="2755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методов</a:t>
            </a:r>
            <a:r>
              <a:rPr sz="1600" b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и</a:t>
            </a:r>
            <a:r>
              <a:rPr sz="1600" b="1" spc="-7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форм</a:t>
            </a:r>
            <a:r>
              <a:rPr sz="1600" b="1" spc="-6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обучения,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217" y="5433161"/>
            <a:ext cx="3502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взаимно</a:t>
            </a:r>
            <a:r>
              <a:rPr sz="1600" b="1" spc="-9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дополняющих</a:t>
            </a:r>
            <a:r>
              <a:rPr sz="1600" b="1" spc="-6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друг</a:t>
            </a:r>
            <a:r>
              <a:rPr sz="1600" b="1" spc="-8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друга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5954" y="2003805"/>
            <a:ext cx="2852420" cy="8407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77495" marR="5080" indent="-100965" algn="r">
              <a:lnSpc>
                <a:spcPct val="78100"/>
              </a:lnSpc>
              <a:spcBef>
                <a:spcPts val="515"/>
              </a:spcBef>
            </a:pP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1.</a:t>
            </a:r>
            <a:r>
              <a:rPr sz="1600" b="1" spc="-6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Отражать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содержание</a:t>
            </a:r>
            <a:r>
              <a:rPr sz="1600" b="1" spc="-5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041A21"/>
                </a:solidFill>
                <a:latin typeface="Arial"/>
                <a:cs typeface="Arial"/>
              </a:rPr>
              <a:t>и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критерии</a:t>
            </a:r>
            <a:r>
              <a:rPr sz="1600" b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оценки,</a:t>
            </a:r>
            <a:r>
              <a:rPr sz="1600" b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41A21"/>
                </a:solidFill>
                <a:latin typeface="Arial"/>
                <a:cs typeface="Arial"/>
              </a:rPr>
              <a:t>формы</a:t>
            </a:r>
            <a:endParaRPr sz="1600">
              <a:latin typeface="Arial"/>
              <a:cs typeface="Arial"/>
            </a:endParaRPr>
          </a:p>
          <a:p>
            <a:pPr marL="289560" marR="5080" indent="-277495" algn="r">
              <a:lnSpc>
                <a:spcPct val="78100"/>
              </a:lnSpc>
            </a:pP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представления </a:t>
            </a:r>
            <a:r>
              <a:rPr sz="1600" b="1" spc="-30" dirty="0">
                <a:solidFill>
                  <a:srgbClr val="041A21"/>
                </a:solidFill>
                <a:latin typeface="Arial"/>
                <a:cs typeface="Arial"/>
              </a:rPr>
              <a:t>результатов </a:t>
            </a:r>
            <a:r>
              <a:rPr sz="1600" b="1" dirty="0">
                <a:solidFill>
                  <a:srgbClr val="041A21"/>
                </a:solidFill>
                <a:latin typeface="Arial"/>
                <a:cs typeface="Arial"/>
              </a:rPr>
              <a:t>оценочной</a:t>
            </a:r>
            <a:r>
              <a:rPr sz="1600" b="1" spc="-10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1A21"/>
                </a:solidFill>
                <a:latin typeface="Arial"/>
                <a:cs typeface="Arial"/>
              </a:rPr>
              <a:t>деятельности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263396" cy="12557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0588" y="1851660"/>
            <a:ext cx="4515611" cy="44028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8632" y="1851660"/>
            <a:ext cx="841247" cy="841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3871" y="2967227"/>
            <a:ext cx="841248" cy="839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83579" y="3925823"/>
            <a:ext cx="841248" cy="841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36920" y="5077967"/>
            <a:ext cx="839724" cy="84124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Комплексный</a:t>
            </a:r>
            <a:r>
              <a:rPr spc="-60" dirty="0"/>
              <a:t> </a:t>
            </a:r>
            <a:r>
              <a:rPr spc="-140" dirty="0"/>
              <a:t>подход</a:t>
            </a:r>
            <a:r>
              <a:rPr spc="-60" dirty="0"/>
              <a:t> </a:t>
            </a:r>
            <a:r>
              <a:rPr spc="-55" dirty="0"/>
              <a:t>обеспечивается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3399" y="2101037"/>
            <a:ext cx="4650105" cy="3826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2050"/>
              </a:lnSpc>
              <a:spcBef>
                <a:spcPts val="105"/>
              </a:spcBef>
            </a:pPr>
            <a:r>
              <a:rPr sz="2000" spc="-75" dirty="0">
                <a:solidFill>
                  <a:srgbClr val="041A21"/>
                </a:solidFill>
                <a:latin typeface="Microsoft Sans Serif"/>
                <a:cs typeface="Microsoft Sans Serif"/>
              </a:rPr>
              <a:t>Оценкой</a:t>
            </a:r>
            <a:r>
              <a:rPr sz="2000" spc="-70" dirty="0">
                <a:solidFill>
                  <a:srgbClr val="041A21"/>
                </a:solidFill>
                <a:latin typeface="Microsoft Sans Serif"/>
                <a:cs typeface="Microsoft Sans Serif"/>
              </a:rPr>
              <a:t> предметных</a:t>
            </a:r>
            <a:r>
              <a:rPr sz="2000" spc="-5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1A21"/>
                </a:solidFill>
                <a:latin typeface="Microsoft Sans Serif"/>
                <a:cs typeface="Microsoft Sans Serif"/>
              </a:rPr>
              <a:t>и</a:t>
            </a:r>
            <a:r>
              <a:rPr sz="2000" spc="-6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41A21"/>
                </a:solidFill>
                <a:latin typeface="Microsoft Sans Serif"/>
                <a:cs typeface="Microsoft Sans Serif"/>
              </a:rPr>
              <a:t>метапредметных</a:t>
            </a:r>
            <a:endParaRPr sz="2000">
              <a:latin typeface="Microsoft Sans Serif"/>
              <a:cs typeface="Microsoft Sans Serif"/>
            </a:endParaRPr>
          </a:p>
          <a:p>
            <a:pPr marR="5715" algn="r">
              <a:lnSpc>
                <a:spcPts val="2050"/>
              </a:lnSpc>
            </a:pPr>
            <a:r>
              <a:rPr sz="2000" spc="-10" dirty="0">
                <a:solidFill>
                  <a:srgbClr val="041A21"/>
                </a:solidFill>
                <a:latin typeface="Microsoft Sans Serif"/>
                <a:cs typeface="Microsoft Sans Serif"/>
              </a:rPr>
              <a:t>результатов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R="6350" algn="r">
              <a:lnSpc>
                <a:spcPts val="2050"/>
              </a:lnSpc>
              <a:spcBef>
                <a:spcPts val="5"/>
              </a:spcBef>
            </a:pPr>
            <a:r>
              <a:rPr sz="2000" spc="-70" dirty="0">
                <a:solidFill>
                  <a:srgbClr val="041A21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sz="2000" spc="-55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2000" spc="-80" dirty="0">
                <a:solidFill>
                  <a:srgbClr val="041A21"/>
                </a:solidFill>
                <a:latin typeface="Microsoft Sans Serif"/>
                <a:cs typeface="Microsoft Sans Serif"/>
              </a:rPr>
              <a:t>комплекса</a:t>
            </a:r>
            <a:r>
              <a:rPr sz="2000" spc="-5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1A21"/>
                </a:solidFill>
                <a:latin typeface="Microsoft Sans Serif"/>
                <a:cs typeface="Microsoft Sans Serif"/>
              </a:rPr>
              <a:t>оценочных</a:t>
            </a:r>
            <a:endParaRPr sz="2000">
              <a:latin typeface="Microsoft Sans Serif"/>
              <a:cs typeface="Microsoft Sans Serif"/>
            </a:endParaRPr>
          </a:p>
          <a:p>
            <a:pPr marR="5715" algn="r">
              <a:lnSpc>
                <a:spcPts val="2050"/>
              </a:lnSpc>
            </a:pPr>
            <a:r>
              <a:rPr sz="2000" spc="-10" dirty="0">
                <a:solidFill>
                  <a:srgbClr val="041A21"/>
                </a:solidFill>
                <a:latin typeface="Microsoft Sans Serif"/>
                <a:cs typeface="Microsoft Sans Serif"/>
              </a:rPr>
              <a:t>процедур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R="5080" algn="r">
              <a:lnSpc>
                <a:spcPts val="2050"/>
              </a:lnSpc>
              <a:spcBef>
                <a:spcPts val="5"/>
              </a:spcBef>
            </a:pPr>
            <a:r>
              <a:rPr sz="2000" spc="-70" dirty="0">
                <a:solidFill>
                  <a:srgbClr val="041A21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sz="2000" spc="-4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041A21"/>
                </a:solidFill>
                <a:latin typeface="Microsoft Sans Serif"/>
                <a:cs typeface="Microsoft Sans Serif"/>
              </a:rPr>
              <a:t>разнообразных</a:t>
            </a:r>
            <a:r>
              <a:rPr sz="2000" spc="-6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041A21"/>
                </a:solidFill>
                <a:latin typeface="Microsoft Sans Serif"/>
                <a:cs typeface="Microsoft Sans Serif"/>
              </a:rPr>
              <a:t>форм</a:t>
            </a:r>
            <a:r>
              <a:rPr sz="2000" spc="-4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41A21"/>
                </a:solidFill>
                <a:latin typeface="Microsoft Sans Serif"/>
                <a:cs typeface="Microsoft Sans Serif"/>
              </a:rPr>
              <a:t>и</a:t>
            </a:r>
            <a:endParaRPr sz="2000">
              <a:latin typeface="Microsoft Sans Serif"/>
              <a:cs typeface="Microsoft Sans Serif"/>
            </a:endParaRPr>
          </a:p>
          <a:p>
            <a:pPr marR="5080" algn="r">
              <a:lnSpc>
                <a:spcPts val="2050"/>
              </a:lnSpc>
            </a:pPr>
            <a:r>
              <a:rPr sz="2000" spc="-80" dirty="0">
                <a:solidFill>
                  <a:srgbClr val="041A21"/>
                </a:solidFill>
                <a:latin typeface="Microsoft Sans Serif"/>
                <a:cs typeface="Microsoft Sans Serif"/>
              </a:rPr>
              <a:t>методов</a:t>
            </a:r>
            <a:r>
              <a:rPr sz="200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1A21"/>
                </a:solidFill>
                <a:latin typeface="Microsoft Sans Serif"/>
                <a:cs typeface="Microsoft Sans Serif"/>
              </a:rPr>
              <a:t>оценивания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R="59055" algn="r">
              <a:lnSpc>
                <a:spcPts val="2050"/>
              </a:lnSpc>
            </a:pPr>
            <a:r>
              <a:rPr sz="2000" spc="-70" dirty="0">
                <a:solidFill>
                  <a:srgbClr val="041A21"/>
                </a:solidFill>
                <a:latin typeface="Microsoft Sans Serif"/>
                <a:cs typeface="Microsoft Sans Serif"/>
              </a:rPr>
              <a:t>Включением</a:t>
            </a:r>
            <a:r>
              <a:rPr sz="2000" spc="-55" dirty="0">
                <a:solidFill>
                  <a:srgbClr val="041A21"/>
                </a:solidFill>
                <a:latin typeface="Microsoft Sans Serif"/>
                <a:cs typeface="Microsoft Sans Serif"/>
              </a:rPr>
              <a:t> обучающихся</a:t>
            </a:r>
            <a:r>
              <a:rPr sz="2000" spc="-3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1A21"/>
                </a:solidFill>
                <a:latin typeface="Microsoft Sans Serif"/>
                <a:cs typeface="Microsoft Sans Serif"/>
              </a:rPr>
              <a:t>в</a:t>
            </a:r>
            <a:r>
              <a:rPr sz="2000" spc="-8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1A21"/>
                </a:solidFill>
                <a:latin typeface="Microsoft Sans Serif"/>
                <a:cs typeface="Microsoft Sans Serif"/>
              </a:rPr>
              <a:t>процесс</a:t>
            </a:r>
            <a:endParaRPr sz="2000">
              <a:latin typeface="Microsoft Sans Serif"/>
              <a:cs typeface="Microsoft Sans Serif"/>
            </a:endParaRPr>
          </a:p>
          <a:p>
            <a:pPr marL="222885" marR="57785" indent="1537970" algn="r">
              <a:lnSpc>
                <a:spcPct val="71000"/>
              </a:lnSpc>
              <a:spcBef>
                <a:spcPts val="345"/>
              </a:spcBef>
            </a:pPr>
            <a:r>
              <a:rPr sz="2000" spc="-60" dirty="0">
                <a:solidFill>
                  <a:srgbClr val="041A21"/>
                </a:solidFill>
                <a:latin typeface="Microsoft Sans Serif"/>
                <a:cs typeface="Microsoft Sans Serif"/>
              </a:rPr>
              <a:t>оценочной</a:t>
            </a:r>
            <a:r>
              <a:rPr sz="2000" spc="-7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041A21"/>
                </a:solidFill>
                <a:latin typeface="Microsoft Sans Serif"/>
                <a:cs typeface="Microsoft Sans Serif"/>
              </a:rPr>
              <a:t>деятельности </a:t>
            </a:r>
            <a:r>
              <a:rPr sz="2000" spc="-60" dirty="0">
                <a:solidFill>
                  <a:srgbClr val="041A21"/>
                </a:solidFill>
                <a:latin typeface="Arial MT"/>
                <a:cs typeface="Arial MT"/>
              </a:rPr>
              <a:t>(</a:t>
            </a:r>
            <a:r>
              <a:rPr sz="2000" spc="-60" dirty="0">
                <a:solidFill>
                  <a:srgbClr val="041A21"/>
                </a:solidFill>
                <a:latin typeface="Microsoft Sans Serif"/>
                <a:cs typeface="Microsoft Sans Serif"/>
              </a:rPr>
              <a:t>самооценивание</a:t>
            </a:r>
            <a:r>
              <a:rPr sz="2000" spc="-60" dirty="0">
                <a:solidFill>
                  <a:srgbClr val="041A21"/>
                </a:solidFill>
                <a:latin typeface="Arial MT"/>
                <a:cs typeface="Arial MT"/>
              </a:rPr>
              <a:t>,</a:t>
            </a:r>
            <a:r>
              <a:rPr sz="2000" spc="-35" dirty="0">
                <a:solidFill>
                  <a:srgbClr val="041A21"/>
                </a:solidFill>
                <a:latin typeface="Arial MT"/>
                <a:cs typeface="Arial MT"/>
              </a:rPr>
              <a:t> </a:t>
            </a:r>
            <a:r>
              <a:rPr sz="2000" spc="-55" dirty="0">
                <a:solidFill>
                  <a:srgbClr val="041A21"/>
                </a:solidFill>
                <a:latin typeface="Microsoft Sans Serif"/>
                <a:cs typeface="Microsoft Sans Serif"/>
              </a:rPr>
              <a:t>взаимооценивание</a:t>
            </a:r>
            <a:r>
              <a:rPr sz="2000" spc="-55" dirty="0">
                <a:solidFill>
                  <a:srgbClr val="041A21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63396" cy="12557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71080" y="2052637"/>
          <a:ext cx="10240644" cy="344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695"/>
                <a:gridCol w="2687320"/>
                <a:gridCol w="2329815"/>
                <a:gridCol w="2329814"/>
              </a:tblGrid>
              <a:tr h="1207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2100" spc="-245" dirty="0">
                          <a:latin typeface="Arial Black"/>
                          <a:cs typeface="Arial Black"/>
                        </a:rPr>
                        <a:t>По</a:t>
                      </a:r>
                      <a:r>
                        <a:rPr sz="2100" spc="-10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spc="-254" dirty="0">
                          <a:latin typeface="Arial Black"/>
                          <a:cs typeface="Arial Black"/>
                        </a:rPr>
                        <a:t>этапам</a:t>
                      </a:r>
                      <a:r>
                        <a:rPr sz="2100" spc="-1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spc="-265" dirty="0">
                          <a:latin typeface="Arial Black"/>
                          <a:cs typeface="Arial Black"/>
                        </a:rPr>
                        <a:t>обучения</a:t>
                      </a:r>
                      <a:endParaRPr sz="2100">
                        <a:latin typeface="Arial Black"/>
                        <a:cs typeface="Arial Black"/>
                      </a:endParaRPr>
                    </a:p>
                  </a:txBody>
                  <a:tcPr marL="0" marR="0" marT="1270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55CCC3"/>
                    </a:solidFill>
                  </a:tcPr>
                </a:tc>
                <a:tc>
                  <a:txBody>
                    <a:bodyPr/>
                    <a:lstStyle/>
                    <a:p>
                      <a:pPr marL="307340" marR="302895" indent="254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100" spc="-25" dirty="0">
                          <a:latin typeface="Arial Black"/>
                          <a:cs typeface="Arial Black"/>
                        </a:rPr>
                        <a:t>По </a:t>
                      </a:r>
                      <a:r>
                        <a:rPr sz="2100" spc="-280" dirty="0">
                          <a:latin typeface="Arial Black"/>
                          <a:cs typeface="Arial Black"/>
                        </a:rPr>
                        <a:t>преобладающей </a:t>
                      </a:r>
                      <a:r>
                        <a:rPr sz="2100" spc="-345" dirty="0">
                          <a:latin typeface="Arial Black"/>
                          <a:cs typeface="Arial Black"/>
                        </a:rPr>
                        <a:t>функции</a:t>
                      </a:r>
                      <a:endParaRPr sz="2100">
                        <a:latin typeface="Arial Black"/>
                        <a:cs typeface="Arial Black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55CCC3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2155"/>
                        </a:spcBef>
                      </a:pPr>
                      <a:r>
                        <a:rPr sz="2100" spc="-245" dirty="0">
                          <a:latin typeface="Arial Black"/>
                          <a:cs typeface="Arial Black"/>
                        </a:rPr>
                        <a:t>По</a:t>
                      </a:r>
                      <a:r>
                        <a:rPr sz="2100" spc="-10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spc="-290" dirty="0">
                          <a:latin typeface="Arial Black"/>
                          <a:cs typeface="Arial Black"/>
                        </a:rPr>
                        <a:t>способам</a:t>
                      </a:r>
                      <a:endParaRPr sz="2100">
                        <a:latin typeface="Arial Black"/>
                        <a:cs typeface="Arial Black"/>
                      </a:endParaRPr>
                    </a:p>
                    <a:p>
                      <a:pPr marL="423545">
                        <a:lnSpc>
                          <a:spcPct val="100000"/>
                        </a:lnSpc>
                      </a:pPr>
                      <a:r>
                        <a:rPr sz="2100" spc="-280" dirty="0">
                          <a:latin typeface="Arial Black"/>
                          <a:cs typeface="Arial Black"/>
                        </a:rPr>
                        <a:t>оценивания</a:t>
                      </a:r>
                      <a:endParaRPr sz="2100">
                        <a:latin typeface="Arial Black"/>
                        <a:cs typeface="Arial Black"/>
                      </a:endParaRPr>
                    </a:p>
                  </a:txBody>
                  <a:tcPr marL="0" marR="0" marT="27368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55CCC3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259715" indent="635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100" spc="-245" dirty="0">
                          <a:latin typeface="Arial Black"/>
                          <a:cs typeface="Arial Black"/>
                        </a:rPr>
                        <a:t>По</a:t>
                      </a:r>
                      <a:r>
                        <a:rPr sz="2100" spc="-10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spc="-310" dirty="0">
                          <a:latin typeface="Arial Black"/>
                          <a:cs typeface="Arial Black"/>
                        </a:rPr>
                        <a:t>формам </a:t>
                      </a:r>
                      <a:r>
                        <a:rPr sz="2100" spc="-250" dirty="0">
                          <a:latin typeface="Arial Black"/>
                          <a:cs typeface="Arial Black"/>
                        </a:rPr>
                        <a:t>предъявления </a:t>
                      </a:r>
                      <a:r>
                        <a:rPr sz="2100" spc="-145" dirty="0">
                          <a:latin typeface="Arial Black"/>
                          <a:cs typeface="Arial Black"/>
                        </a:rPr>
                        <a:t>результата</a:t>
                      </a:r>
                      <a:endParaRPr sz="2100">
                        <a:latin typeface="Arial Black"/>
                        <a:cs typeface="Arial Black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55CCC3"/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Стартовое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018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Формирующее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018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Нормативное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018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Устный</a:t>
                      </a:r>
                      <a:r>
                        <a:rPr sz="15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ответ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018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</a:tr>
              <a:tr h="704215">
                <a:tc>
                  <a:txBody>
                    <a:bodyPr/>
                    <a:lstStyle/>
                    <a:p>
                      <a:pPr marL="123825" marR="150939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Текущее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/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Тематическое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6839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Контролирующее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Критериальное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Письменная</a:t>
                      </a:r>
                      <a:r>
                        <a:rPr sz="15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Промежуточное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Балльно-рейтинговое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652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Учебный</a:t>
                      </a:r>
                      <a:r>
                        <a:rPr sz="15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проект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652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Итоговое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652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652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9F3F0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0"/>
            <a:ext cx="12192000" cy="454659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12192000" y="454151"/>
                </a:moveTo>
                <a:lnTo>
                  <a:pt x="0" y="454152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54151"/>
                </a:lnTo>
                <a:close/>
              </a:path>
            </a:pathLst>
          </a:custGeom>
          <a:solidFill>
            <a:srgbClr val="55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3269" y="813943"/>
            <a:ext cx="61842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0" dirty="0"/>
              <a:t>Виды,</a:t>
            </a:r>
            <a:r>
              <a:rPr spc="-60" dirty="0"/>
              <a:t> </a:t>
            </a:r>
            <a:r>
              <a:rPr spc="-75" dirty="0"/>
              <a:t>способы</a:t>
            </a:r>
            <a:r>
              <a:rPr spc="-7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100" dirty="0"/>
              <a:t>формы</a:t>
            </a:r>
            <a:r>
              <a:rPr spc="-80" dirty="0"/>
              <a:t> </a:t>
            </a:r>
            <a:r>
              <a:rPr spc="-50" dirty="0"/>
              <a:t>оценивания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6192011"/>
            <a:ext cx="483234" cy="666115"/>
          </a:xfrm>
          <a:custGeom>
            <a:avLst/>
            <a:gdLst/>
            <a:ahLst/>
            <a:cxnLst/>
            <a:rect l="l" t="t" r="r" b="b"/>
            <a:pathLst>
              <a:path w="483234" h="666115">
                <a:moveTo>
                  <a:pt x="0" y="0"/>
                </a:moveTo>
                <a:lnTo>
                  <a:pt x="0" y="665987"/>
                </a:lnTo>
                <a:lnTo>
                  <a:pt x="447050" y="665987"/>
                </a:lnTo>
                <a:lnTo>
                  <a:pt x="463811" y="618731"/>
                </a:lnTo>
                <a:lnTo>
                  <a:pt x="474396" y="574909"/>
                </a:lnTo>
                <a:lnTo>
                  <a:pt x="480896" y="529634"/>
                </a:lnTo>
                <a:lnTo>
                  <a:pt x="483108" y="483107"/>
                </a:lnTo>
                <a:lnTo>
                  <a:pt x="480896" y="436581"/>
                </a:lnTo>
                <a:lnTo>
                  <a:pt x="474396" y="391305"/>
                </a:lnTo>
                <a:lnTo>
                  <a:pt x="463811" y="347484"/>
                </a:lnTo>
                <a:lnTo>
                  <a:pt x="449343" y="305318"/>
                </a:lnTo>
                <a:lnTo>
                  <a:pt x="431194" y="265012"/>
                </a:lnTo>
                <a:lnTo>
                  <a:pt x="409566" y="226766"/>
                </a:lnTo>
                <a:lnTo>
                  <a:pt x="384663" y="190784"/>
                </a:lnTo>
                <a:lnTo>
                  <a:pt x="356686" y="157268"/>
                </a:lnTo>
                <a:lnTo>
                  <a:pt x="325839" y="126421"/>
                </a:lnTo>
                <a:lnTo>
                  <a:pt x="292323" y="98444"/>
                </a:lnTo>
                <a:lnTo>
                  <a:pt x="256341" y="73541"/>
                </a:lnTo>
                <a:lnTo>
                  <a:pt x="218095" y="51913"/>
                </a:lnTo>
                <a:lnTo>
                  <a:pt x="177789" y="33764"/>
                </a:lnTo>
                <a:lnTo>
                  <a:pt x="135623" y="19296"/>
                </a:lnTo>
                <a:lnTo>
                  <a:pt x="91802" y="8711"/>
                </a:lnTo>
                <a:lnTo>
                  <a:pt x="46526" y="2211"/>
                </a:lnTo>
                <a:lnTo>
                  <a:pt x="0" y="0"/>
                </a:lnTo>
                <a:close/>
              </a:path>
            </a:pathLst>
          </a:custGeom>
          <a:solidFill>
            <a:srgbClr val="55CCC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19580" cy="6858000"/>
          </a:xfrm>
          <a:custGeom>
            <a:avLst/>
            <a:gdLst/>
            <a:ahLst/>
            <a:cxnLst/>
            <a:rect l="l" t="t" r="r" b="b"/>
            <a:pathLst>
              <a:path w="1719580" h="6858000">
                <a:moveTo>
                  <a:pt x="1719072" y="6858000"/>
                </a:moveTo>
                <a:lnTo>
                  <a:pt x="1719072" y="0"/>
                </a:lnTo>
                <a:lnTo>
                  <a:pt x="0" y="0"/>
                </a:lnTo>
                <a:lnTo>
                  <a:pt x="0" y="6858000"/>
                </a:lnTo>
                <a:lnTo>
                  <a:pt x="1719072" y="6858000"/>
                </a:lnTo>
                <a:close/>
              </a:path>
            </a:pathLst>
          </a:custGeom>
          <a:solidFill>
            <a:srgbClr val="55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7164" y="1815083"/>
            <a:ext cx="4631690" cy="981710"/>
          </a:xfrm>
          <a:custGeom>
            <a:avLst/>
            <a:gdLst/>
            <a:ahLst/>
            <a:cxnLst/>
            <a:rect l="l" t="t" r="r" b="b"/>
            <a:pathLst>
              <a:path w="4631690" h="981710">
                <a:moveTo>
                  <a:pt x="4133215" y="0"/>
                </a:moveTo>
                <a:lnTo>
                  <a:pt x="0" y="0"/>
                </a:lnTo>
                <a:lnTo>
                  <a:pt x="0" y="981455"/>
                </a:lnTo>
                <a:lnTo>
                  <a:pt x="4130040" y="981455"/>
                </a:lnTo>
                <a:lnTo>
                  <a:pt x="4181288" y="978516"/>
                </a:lnTo>
                <a:lnTo>
                  <a:pt x="4230748" y="971073"/>
                </a:lnTo>
                <a:lnTo>
                  <a:pt x="4278232" y="959344"/>
                </a:lnTo>
                <a:lnTo>
                  <a:pt x="4323552" y="943547"/>
                </a:lnTo>
                <a:lnTo>
                  <a:pt x="4366521" y="923899"/>
                </a:lnTo>
                <a:lnTo>
                  <a:pt x="4406951" y="900617"/>
                </a:lnTo>
                <a:lnTo>
                  <a:pt x="4444655" y="873920"/>
                </a:lnTo>
                <a:lnTo>
                  <a:pt x="4479445" y="844024"/>
                </a:lnTo>
                <a:lnTo>
                  <a:pt x="4511133" y="811146"/>
                </a:lnTo>
                <a:lnTo>
                  <a:pt x="4539532" y="775506"/>
                </a:lnTo>
                <a:lnTo>
                  <a:pt x="4564453" y="737319"/>
                </a:lnTo>
                <a:lnTo>
                  <a:pt x="4585710" y="696803"/>
                </a:lnTo>
                <a:lnTo>
                  <a:pt x="4603115" y="654176"/>
                </a:lnTo>
                <a:lnTo>
                  <a:pt x="4614773" y="615221"/>
                </a:lnTo>
                <a:lnTo>
                  <a:pt x="4623704" y="574468"/>
                </a:lnTo>
                <a:lnTo>
                  <a:pt x="4629421" y="532643"/>
                </a:lnTo>
                <a:lnTo>
                  <a:pt x="4631436" y="490474"/>
                </a:lnTo>
                <a:lnTo>
                  <a:pt x="4629661" y="448790"/>
                </a:lnTo>
                <a:lnTo>
                  <a:pt x="4624482" y="408082"/>
                </a:lnTo>
                <a:lnTo>
                  <a:pt x="4616112" y="368565"/>
                </a:lnTo>
                <a:lnTo>
                  <a:pt x="4604766" y="330453"/>
                </a:lnTo>
                <a:lnTo>
                  <a:pt x="4604131" y="329438"/>
                </a:lnTo>
                <a:lnTo>
                  <a:pt x="4604131" y="328421"/>
                </a:lnTo>
                <a:lnTo>
                  <a:pt x="4585895" y="285051"/>
                </a:lnTo>
                <a:lnTo>
                  <a:pt x="4564376" y="244808"/>
                </a:lnTo>
                <a:lnTo>
                  <a:pt x="4539261" y="206782"/>
                </a:lnTo>
                <a:lnTo>
                  <a:pt x="4510745" y="171208"/>
                </a:lnTo>
                <a:lnTo>
                  <a:pt x="4479023" y="138319"/>
                </a:lnTo>
                <a:lnTo>
                  <a:pt x="4444289" y="108351"/>
                </a:lnTo>
                <a:lnTo>
                  <a:pt x="4406740" y="81537"/>
                </a:lnTo>
                <a:lnTo>
                  <a:pt x="4366568" y="58111"/>
                </a:lnTo>
                <a:lnTo>
                  <a:pt x="4323971" y="38308"/>
                </a:lnTo>
                <a:lnTo>
                  <a:pt x="4279142" y="22361"/>
                </a:lnTo>
                <a:lnTo>
                  <a:pt x="4232276" y="10504"/>
                </a:lnTo>
                <a:lnTo>
                  <a:pt x="4183569" y="2972"/>
                </a:lnTo>
                <a:lnTo>
                  <a:pt x="4133215" y="0"/>
                </a:lnTo>
                <a:close/>
              </a:path>
            </a:pathLst>
          </a:custGeom>
          <a:solidFill>
            <a:srgbClr val="55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3183635"/>
            <a:ext cx="4592320" cy="981710"/>
          </a:xfrm>
          <a:custGeom>
            <a:avLst/>
            <a:gdLst/>
            <a:ahLst/>
            <a:cxnLst/>
            <a:rect l="l" t="t" r="r" b="b"/>
            <a:pathLst>
              <a:path w="4592320" h="981710">
                <a:moveTo>
                  <a:pt x="4097782" y="0"/>
                </a:moveTo>
                <a:lnTo>
                  <a:pt x="0" y="0"/>
                </a:lnTo>
                <a:lnTo>
                  <a:pt x="0" y="981456"/>
                </a:lnTo>
                <a:lnTo>
                  <a:pt x="4094607" y="981456"/>
                </a:lnTo>
                <a:lnTo>
                  <a:pt x="4145449" y="978516"/>
                </a:lnTo>
                <a:lnTo>
                  <a:pt x="4194514" y="971073"/>
                </a:lnTo>
                <a:lnTo>
                  <a:pt x="4241616" y="959344"/>
                </a:lnTo>
                <a:lnTo>
                  <a:pt x="4286568" y="943547"/>
                </a:lnTo>
                <a:lnTo>
                  <a:pt x="4329185" y="923899"/>
                </a:lnTo>
                <a:lnTo>
                  <a:pt x="4369281" y="900617"/>
                </a:lnTo>
                <a:lnTo>
                  <a:pt x="4406670" y="873920"/>
                </a:lnTo>
                <a:lnTo>
                  <a:pt x="4441166" y="844024"/>
                </a:lnTo>
                <a:lnTo>
                  <a:pt x="4472583" y="811146"/>
                </a:lnTo>
                <a:lnTo>
                  <a:pt x="4500735" y="775506"/>
                </a:lnTo>
                <a:lnTo>
                  <a:pt x="4525437" y="737319"/>
                </a:lnTo>
                <a:lnTo>
                  <a:pt x="4546502" y="696803"/>
                </a:lnTo>
                <a:lnTo>
                  <a:pt x="4563745" y="654176"/>
                </a:lnTo>
                <a:lnTo>
                  <a:pt x="4575256" y="615221"/>
                </a:lnTo>
                <a:lnTo>
                  <a:pt x="4584112" y="574468"/>
                </a:lnTo>
                <a:lnTo>
                  <a:pt x="4589801" y="532643"/>
                </a:lnTo>
                <a:lnTo>
                  <a:pt x="4591812" y="490474"/>
                </a:lnTo>
                <a:lnTo>
                  <a:pt x="4590057" y="448790"/>
                </a:lnTo>
                <a:lnTo>
                  <a:pt x="4584922" y="408082"/>
                </a:lnTo>
                <a:lnTo>
                  <a:pt x="4576595" y="368565"/>
                </a:lnTo>
                <a:lnTo>
                  <a:pt x="4565269" y="330453"/>
                </a:lnTo>
                <a:lnTo>
                  <a:pt x="4564761" y="329438"/>
                </a:lnTo>
                <a:lnTo>
                  <a:pt x="4564761" y="328422"/>
                </a:lnTo>
                <a:lnTo>
                  <a:pt x="4546662" y="285051"/>
                </a:lnTo>
                <a:lnTo>
                  <a:pt x="4525318" y="244808"/>
                </a:lnTo>
                <a:lnTo>
                  <a:pt x="4500413" y="206782"/>
                </a:lnTo>
                <a:lnTo>
                  <a:pt x="4472139" y="171208"/>
                </a:lnTo>
                <a:lnTo>
                  <a:pt x="4440688" y="138319"/>
                </a:lnTo>
                <a:lnTo>
                  <a:pt x="4406253" y="108351"/>
                </a:lnTo>
                <a:lnTo>
                  <a:pt x="4369026" y="81537"/>
                </a:lnTo>
                <a:lnTo>
                  <a:pt x="4329198" y="58111"/>
                </a:lnTo>
                <a:lnTo>
                  <a:pt x="4286962" y="38308"/>
                </a:lnTo>
                <a:lnTo>
                  <a:pt x="4242511" y="22361"/>
                </a:lnTo>
                <a:lnTo>
                  <a:pt x="4196035" y="10504"/>
                </a:lnTo>
                <a:lnTo>
                  <a:pt x="4147728" y="2972"/>
                </a:lnTo>
                <a:lnTo>
                  <a:pt x="4097782" y="0"/>
                </a:lnTo>
                <a:close/>
              </a:path>
            </a:pathLst>
          </a:custGeom>
          <a:solidFill>
            <a:srgbClr val="55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3072" y="4416552"/>
            <a:ext cx="4592320" cy="981710"/>
          </a:xfrm>
          <a:custGeom>
            <a:avLst/>
            <a:gdLst/>
            <a:ahLst/>
            <a:cxnLst/>
            <a:rect l="l" t="t" r="r" b="b"/>
            <a:pathLst>
              <a:path w="4592320" h="981710">
                <a:moveTo>
                  <a:pt x="4097781" y="0"/>
                </a:moveTo>
                <a:lnTo>
                  <a:pt x="0" y="0"/>
                </a:lnTo>
                <a:lnTo>
                  <a:pt x="0" y="981456"/>
                </a:lnTo>
                <a:lnTo>
                  <a:pt x="4094606" y="981456"/>
                </a:lnTo>
                <a:lnTo>
                  <a:pt x="4145449" y="978516"/>
                </a:lnTo>
                <a:lnTo>
                  <a:pt x="4194514" y="971073"/>
                </a:lnTo>
                <a:lnTo>
                  <a:pt x="4241616" y="959344"/>
                </a:lnTo>
                <a:lnTo>
                  <a:pt x="4286568" y="943547"/>
                </a:lnTo>
                <a:lnTo>
                  <a:pt x="4329185" y="923899"/>
                </a:lnTo>
                <a:lnTo>
                  <a:pt x="4369281" y="900617"/>
                </a:lnTo>
                <a:lnTo>
                  <a:pt x="4406670" y="873920"/>
                </a:lnTo>
                <a:lnTo>
                  <a:pt x="4441166" y="844024"/>
                </a:lnTo>
                <a:lnTo>
                  <a:pt x="4472583" y="811146"/>
                </a:lnTo>
                <a:lnTo>
                  <a:pt x="4500735" y="775506"/>
                </a:lnTo>
                <a:lnTo>
                  <a:pt x="4525437" y="737319"/>
                </a:lnTo>
                <a:lnTo>
                  <a:pt x="4546502" y="696803"/>
                </a:lnTo>
                <a:lnTo>
                  <a:pt x="4563745" y="654177"/>
                </a:lnTo>
                <a:lnTo>
                  <a:pt x="4575256" y="615221"/>
                </a:lnTo>
                <a:lnTo>
                  <a:pt x="4584112" y="574468"/>
                </a:lnTo>
                <a:lnTo>
                  <a:pt x="4589801" y="532643"/>
                </a:lnTo>
                <a:lnTo>
                  <a:pt x="4591811" y="490474"/>
                </a:lnTo>
                <a:lnTo>
                  <a:pt x="4590057" y="448790"/>
                </a:lnTo>
                <a:lnTo>
                  <a:pt x="4584922" y="408082"/>
                </a:lnTo>
                <a:lnTo>
                  <a:pt x="4576595" y="368565"/>
                </a:lnTo>
                <a:lnTo>
                  <a:pt x="4565269" y="330454"/>
                </a:lnTo>
                <a:lnTo>
                  <a:pt x="4564760" y="329438"/>
                </a:lnTo>
                <a:lnTo>
                  <a:pt x="4564760" y="328422"/>
                </a:lnTo>
                <a:lnTo>
                  <a:pt x="4546662" y="285051"/>
                </a:lnTo>
                <a:lnTo>
                  <a:pt x="4525318" y="244808"/>
                </a:lnTo>
                <a:lnTo>
                  <a:pt x="4500413" y="206782"/>
                </a:lnTo>
                <a:lnTo>
                  <a:pt x="4472139" y="171208"/>
                </a:lnTo>
                <a:lnTo>
                  <a:pt x="4440688" y="138319"/>
                </a:lnTo>
                <a:lnTo>
                  <a:pt x="4406253" y="108351"/>
                </a:lnTo>
                <a:lnTo>
                  <a:pt x="4369026" y="81537"/>
                </a:lnTo>
                <a:lnTo>
                  <a:pt x="4329198" y="58111"/>
                </a:lnTo>
                <a:lnTo>
                  <a:pt x="4286962" y="38308"/>
                </a:lnTo>
                <a:lnTo>
                  <a:pt x="4242511" y="22361"/>
                </a:lnTo>
                <a:lnTo>
                  <a:pt x="4196035" y="10504"/>
                </a:lnTo>
                <a:lnTo>
                  <a:pt x="4147728" y="2972"/>
                </a:lnTo>
                <a:lnTo>
                  <a:pt x="4097781" y="0"/>
                </a:lnTo>
                <a:close/>
              </a:path>
            </a:pathLst>
          </a:custGeom>
          <a:solidFill>
            <a:srgbClr val="55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6164" y="1908048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70" h="814069">
                <a:moveTo>
                  <a:pt x="406908" y="0"/>
                </a:move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2736" y="454373"/>
                </a:lnTo>
                <a:lnTo>
                  <a:pt x="10743" y="500227"/>
                </a:lnTo>
                <a:lnTo>
                  <a:pt x="23715" y="544165"/>
                </a:lnTo>
                <a:lnTo>
                  <a:pt x="41347" y="585882"/>
                </a:lnTo>
                <a:lnTo>
                  <a:pt x="63335" y="625073"/>
                </a:lnTo>
                <a:lnTo>
                  <a:pt x="89373" y="661433"/>
                </a:lnTo>
                <a:lnTo>
                  <a:pt x="119157" y="694658"/>
                </a:lnTo>
                <a:lnTo>
                  <a:pt x="152382" y="724442"/>
                </a:lnTo>
                <a:lnTo>
                  <a:pt x="188742" y="750480"/>
                </a:lnTo>
                <a:lnTo>
                  <a:pt x="227933" y="772468"/>
                </a:lnTo>
                <a:lnTo>
                  <a:pt x="269650" y="790100"/>
                </a:lnTo>
                <a:lnTo>
                  <a:pt x="313588" y="803072"/>
                </a:lnTo>
                <a:lnTo>
                  <a:pt x="359442" y="811079"/>
                </a:lnTo>
                <a:lnTo>
                  <a:pt x="406908" y="813815"/>
                </a:lnTo>
                <a:lnTo>
                  <a:pt x="454373" y="811079"/>
                </a:lnTo>
                <a:lnTo>
                  <a:pt x="500227" y="803072"/>
                </a:lnTo>
                <a:lnTo>
                  <a:pt x="544165" y="790100"/>
                </a:lnTo>
                <a:lnTo>
                  <a:pt x="585882" y="772468"/>
                </a:lnTo>
                <a:lnTo>
                  <a:pt x="625073" y="750480"/>
                </a:lnTo>
                <a:lnTo>
                  <a:pt x="661433" y="724442"/>
                </a:lnTo>
                <a:lnTo>
                  <a:pt x="694658" y="694658"/>
                </a:lnTo>
                <a:lnTo>
                  <a:pt x="724442" y="661433"/>
                </a:lnTo>
                <a:lnTo>
                  <a:pt x="750480" y="625073"/>
                </a:lnTo>
                <a:lnTo>
                  <a:pt x="772468" y="585882"/>
                </a:lnTo>
                <a:lnTo>
                  <a:pt x="790100" y="544165"/>
                </a:lnTo>
                <a:lnTo>
                  <a:pt x="803072" y="500227"/>
                </a:lnTo>
                <a:lnTo>
                  <a:pt x="811079" y="454373"/>
                </a:lnTo>
                <a:lnTo>
                  <a:pt x="813815" y="406907"/>
                </a:lnTo>
                <a:lnTo>
                  <a:pt x="811079" y="359442"/>
                </a:lnTo>
                <a:lnTo>
                  <a:pt x="803072" y="313588"/>
                </a:lnTo>
                <a:lnTo>
                  <a:pt x="790100" y="269650"/>
                </a:lnTo>
                <a:lnTo>
                  <a:pt x="772468" y="227933"/>
                </a:lnTo>
                <a:lnTo>
                  <a:pt x="750480" y="188742"/>
                </a:lnTo>
                <a:lnTo>
                  <a:pt x="724442" y="152382"/>
                </a:lnTo>
                <a:lnTo>
                  <a:pt x="694658" y="119157"/>
                </a:lnTo>
                <a:lnTo>
                  <a:pt x="661433" y="89373"/>
                </a:lnTo>
                <a:lnTo>
                  <a:pt x="625073" y="63335"/>
                </a:lnTo>
                <a:lnTo>
                  <a:pt x="585882" y="41347"/>
                </a:lnTo>
                <a:lnTo>
                  <a:pt x="544165" y="23715"/>
                </a:lnTo>
                <a:lnTo>
                  <a:pt x="500227" y="10743"/>
                </a:lnTo>
                <a:lnTo>
                  <a:pt x="454373" y="2736"/>
                </a:lnTo>
                <a:lnTo>
                  <a:pt x="406908" y="0"/>
                </a:lnTo>
                <a:close/>
              </a:path>
            </a:pathLst>
          </a:custGeom>
          <a:solidFill>
            <a:srgbClr val="009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6164" y="3189732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70" h="814070">
                <a:moveTo>
                  <a:pt x="406908" y="0"/>
                </a:move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2736" y="454373"/>
                </a:lnTo>
                <a:lnTo>
                  <a:pt x="10743" y="500227"/>
                </a:lnTo>
                <a:lnTo>
                  <a:pt x="23715" y="544165"/>
                </a:lnTo>
                <a:lnTo>
                  <a:pt x="41347" y="585882"/>
                </a:lnTo>
                <a:lnTo>
                  <a:pt x="63335" y="625073"/>
                </a:lnTo>
                <a:lnTo>
                  <a:pt x="89373" y="661433"/>
                </a:lnTo>
                <a:lnTo>
                  <a:pt x="119157" y="694658"/>
                </a:lnTo>
                <a:lnTo>
                  <a:pt x="152382" y="724442"/>
                </a:lnTo>
                <a:lnTo>
                  <a:pt x="188742" y="750480"/>
                </a:lnTo>
                <a:lnTo>
                  <a:pt x="227933" y="772468"/>
                </a:lnTo>
                <a:lnTo>
                  <a:pt x="269650" y="790100"/>
                </a:lnTo>
                <a:lnTo>
                  <a:pt x="313588" y="803072"/>
                </a:lnTo>
                <a:lnTo>
                  <a:pt x="359442" y="811079"/>
                </a:lnTo>
                <a:lnTo>
                  <a:pt x="406908" y="813815"/>
                </a:lnTo>
                <a:lnTo>
                  <a:pt x="454373" y="811079"/>
                </a:lnTo>
                <a:lnTo>
                  <a:pt x="500227" y="803072"/>
                </a:lnTo>
                <a:lnTo>
                  <a:pt x="544165" y="790100"/>
                </a:lnTo>
                <a:lnTo>
                  <a:pt x="585882" y="772468"/>
                </a:lnTo>
                <a:lnTo>
                  <a:pt x="625073" y="750480"/>
                </a:lnTo>
                <a:lnTo>
                  <a:pt x="661433" y="724442"/>
                </a:lnTo>
                <a:lnTo>
                  <a:pt x="694658" y="694658"/>
                </a:lnTo>
                <a:lnTo>
                  <a:pt x="724442" y="661433"/>
                </a:lnTo>
                <a:lnTo>
                  <a:pt x="750480" y="625073"/>
                </a:lnTo>
                <a:lnTo>
                  <a:pt x="772468" y="585882"/>
                </a:lnTo>
                <a:lnTo>
                  <a:pt x="790100" y="544165"/>
                </a:lnTo>
                <a:lnTo>
                  <a:pt x="803072" y="500227"/>
                </a:lnTo>
                <a:lnTo>
                  <a:pt x="811079" y="454373"/>
                </a:lnTo>
                <a:lnTo>
                  <a:pt x="813815" y="406907"/>
                </a:lnTo>
                <a:lnTo>
                  <a:pt x="811079" y="359442"/>
                </a:lnTo>
                <a:lnTo>
                  <a:pt x="803072" y="313588"/>
                </a:lnTo>
                <a:lnTo>
                  <a:pt x="790100" y="269650"/>
                </a:lnTo>
                <a:lnTo>
                  <a:pt x="772468" y="227933"/>
                </a:lnTo>
                <a:lnTo>
                  <a:pt x="750480" y="188742"/>
                </a:lnTo>
                <a:lnTo>
                  <a:pt x="724442" y="152382"/>
                </a:lnTo>
                <a:lnTo>
                  <a:pt x="694658" y="119157"/>
                </a:lnTo>
                <a:lnTo>
                  <a:pt x="661433" y="89373"/>
                </a:lnTo>
                <a:lnTo>
                  <a:pt x="625073" y="63335"/>
                </a:lnTo>
                <a:lnTo>
                  <a:pt x="585882" y="41347"/>
                </a:lnTo>
                <a:lnTo>
                  <a:pt x="544165" y="23715"/>
                </a:lnTo>
                <a:lnTo>
                  <a:pt x="500227" y="10743"/>
                </a:lnTo>
                <a:lnTo>
                  <a:pt x="454373" y="2736"/>
                </a:lnTo>
                <a:lnTo>
                  <a:pt x="406908" y="0"/>
                </a:lnTo>
                <a:close/>
              </a:path>
            </a:pathLst>
          </a:custGeom>
          <a:solidFill>
            <a:srgbClr val="009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6164" y="4500371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70" h="814070">
                <a:moveTo>
                  <a:pt x="406908" y="0"/>
                </a:move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2736" y="454373"/>
                </a:lnTo>
                <a:lnTo>
                  <a:pt x="10743" y="500227"/>
                </a:lnTo>
                <a:lnTo>
                  <a:pt x="23715" y="544165"/>
                </a:lnTo>
                <a:lnTo>
                  <a:pt x="41347" y="585882"/>
                </a:lnTo>
                <a:lnTo>
                  <a:pt x="63335" y="625073"/>
                </a:lnTo>
                <a:lnTo>
                  <a:pt x="89373" y="661433"/>
                </a:lnTo>
                <a:lnTo>
                  <a:pt x="119157" y="694658"/>
                </a:lnTo>
                <a:lnTo>
                  <a:pt x="152382" y="724442"/>
                </a:lnTo>
                <a:lnTo>
                  <a:pt x="188742" y="750480"/>
                </a:lnTo>
                <a:lnTo>
                  <a:pt x="227933" y="772468"/>
                </a:lnTo>
                <a:lnTo>
                  <a:pt x="269650" y="790100"/>
                </a:lnTo>
                <a:lnTo>
                  <a:pt x="313588" y="803072"/>
                </a:lnTo>
                <a:lnTo>
                  <a:pt x="359442" y="811079"/>
                </a:lnTo>
                <a:lnTo>
                  <a:pt x="406908" y="813815"/>
                </a:lnTo>
                <a:lnTo>
                  <a:pt x="454373" y="811079"/>
                </a:lnTo>
                <a:lnTo>
                  <a:pt x="500227" y="803072"/>
                </a:lnTo>
                <a:lnTo>
                  <a:pt x="544165" y="790100"/>
                </a:lnTo>
                <a:lnTo>
                  <a:pt x="585882" y="772468"/>
                </a:lnTo>
                <a:lnTo>
                  <a:pt x="625073" y="750480"/>
                </a:lnTo>
                <a:lnTo>
                  <a:pt x="661433" y="724442"/>
                </a:lnTo>
                <a:lnTo>
                  <a:pt x="694658" y="694658"/>
                </a:lnTo>
                <a:lnTo>
                  <a:pt x="724442" y="661433"/>
                </a:lnTo>
                <a:lnTo>
                  <a:pt x="750480" y="625073"/>
                </a:lnTo>
                <a:lnTo>
                  <a:pt x="772468" y="585882"/>
                </a:lnTo>
                <a:lnTo>
                  <a:pt x="790100" y="544165"/>
                </a:lnTo>
                <a:lnTo>
                  <a:pt x="803072" y="500227"/>
                </a:lnTo>
                <a:lnTo>
                  <a:pt x="811079" y="454373"/>
                </a:lnTo>
                <a:lnTo>
                  <a:pt x="813815" y="406907"/>
                </a:lnTo>
                <a:lnTo>
                  <a:pt x="811079" y="359442"/>
                </a:lnTo>
                <a:lnTo>
                  <a:pt x="803072" y="313588"/>
                </a:lnTo>
                <a:lnTo>
                  <a:pt x="790100" y="269650"/>
                </a:lnTo>
                <a:lnTo>
                  <a:pt x="772468" y="227933"/>
                </a:lnTo>
                <a:lnTo>
                  <a:pt x="750480" y="188742"/>
                </a:lnTo>
                <a:lnTo>
                  <a:pt x="724442" y="152382"/>
                </a:lnTo>
                <a:lnTo>
                  <a:pt x="694658" y="119157"/>
                </a:lnTo>
                <a:lnTo>
                  <a:pt x="661433" y="89373"/>
                </a:lnTo>
                <a:lnTo>
                  <a:pt x="625073" y="63335"/>
                </a:lnTo>
                <a:lnTo>
                  <a:pt x="585882" y="41347"/>
                </a:lnTo>
                <a:lnTo>
                  <a:pt x="544165" y="23715"/>
                </a:lnTo>
                <a:lnTo>
                  <a:pt x="500227" y="10743"/>
                </a:lnTo>
                <a:lnTo>
                  <a:pt x="454373" y="2736"/>
                </a:lnTo>
                <a:lnTo>
                  <a:pt x="406908" y="0"/>
                </a:lnTo>
                <a:close/>
              </a:path>
            </a:pathLst>
          </a:custGeom>
          <a:solidFill>
            <a:srgbClr val="009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7995" y="2068067"/>
            <a:ext cx="492251" cy="4937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87995" y="3351276"/>
            <a:ext cx="492251" cy="4922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7995" y="4661915"/>
            <a:ext cx="492251" cy="492251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8540496" y="4634229"/>
            <a:ext cx="2453640" cy="539750"/>
          </a:xfrm>
          <a:custGeom>
            <a:avLst/>
            <a:gdLst/>
            <a:ahLst/>
            <a:cxnLst/>
            <a:rect l="l" t="t" r="r" b="b"/>
            <a:pathLst>
              <a:path w="2453640" h="539750">
                <a:moveTo>
                  <a:pt x="2453640" y="0"/>
                </a:moveTo>
                <a:lnTo>
                  <a:pt x="2437765" y="0"/>
                </a:lnTo>
                <a:lnTo>
                  <a:pt x="2437765" y="24130"/>
                </a:lnTo>
                <a:lnTo>
                  <a:pt x="2437765" y="515620"/>
                </a:lnTo>
                <a:lnTo>
                  <a:pt x="15494" y="515620"/>
                </a:lnTo>
                <a:lnTo>
                  <a:pt x="15494" y="24130"/>
                </a:lnTo>
                <a:lnTo>
                  <a:pt x="2437765" y="24130"/>
                </a:lnTo>
                <a:lnTo>
                  <a:pt x="2437765" y="0"/>
                </a:lnTo>
                <a:lnTo>
                  <a:pt x="0" y="0"/>
                </a:lnTo>
                <a:lnTo>
                  <a:pt x="0" y="24130"/>
                </a:lnTo>
                <a:lnTo>
                  <a:pt x="0" y="515620"/>
                </a:lnTo>
                <a:lnTo>
                  <a:pt x="0" y="539750"/>
                </a:lnTo>
                <a:lnTo>
                  <a:pt x="2453640" y="539750"/>
                </a:lnTo>
                <a:lnTo>
                  <a:pt x="2453640" y="515747"/>
                </a:lnTo>
                <a:lnTo>
                  <a:pt x="2453640" y="515620"/>
                </a:lnTo>
                <a:lnTo>
                  <a:pt x="2453640" y="24130"/>
                </a:lnTo>
                <a:lnTo>
                  <a:pt x="2453640" y="23749"/>
                </a:lnTo>
                <a:lnTo>
                  <a:pt x="2453640" y="0"/>
                </a:lnTo>
                <a:close/>
              </a:path>
            </a:pathLst>
          </a:custGeom>
          <a:solidFill>
            <a:srgbClr val="55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51810" y="596341"/>
            <a:ext cx="3845560" cy="8591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3210"/>
              </a:lnSpc>
              <a:spcBef>
                <a:spcPts val="330"/>
              </a:spcBef>
            </a:pPr>
            <a:r>
              <a:rPr sz="2800" spc="-85" dirty="0"/>
              <a:t>Уровни </a:t>
            </a:r>
            <a:r>
              <a:rPr sz="2800" spc="-10" dirty="0"/>
              <a:t>конкретизации </a:t>
            </a:r>
            <a:r>
              <a:rPr sz="2800" spc="-90" dirty="0"/>
              <a:t>планируемых</a:t>
            </a:r>
            <a:r>
              <a:rPr sz="2800" spc="-35" dirty="0"/>
              <a:t> </a:t>
            </a:r>
            <a:r>
              <a:rPr sz="2800" spc="-90" dirty="0"/>
              <a:t>результатов</a:t>
            </a:r>
            <a:endParaRPr sz="2800"/>
          </a:p>
        </p:txBody>
      </p:sp>
      <p:sp>
        <p:nvSpPr>
          <p:cNvPr id="14" name="object 14"/>
          <p:cNvSpPr txBox="1"/>
          <p:nvPr/>
        </p:nvSpPr>
        <p:spPr>
          <a:xfrm>
            <a:off x="8623172" y="2522060"/>
            <a:ext cx="177482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400" dirty="0">
                <a:solidFill>
                  <a:srgbClr val="041A21"/>
                </a:solidFill>
                <a:latin typeface="Microsoft Sans Serif"/>
                <a:cs typeface="Microsoft Sans Serif"/>
              </a:rPr>
              <a:t>Связаны</a:t>
            </a:r>
            <a:r>
              <a:rPr sz="1400" spc="-4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41A21"/>
                </a:solidFill>
                <a:latin typeface="Microsoft Sans Serif"/>
                <a:cs typeface="Microsoft Sans Serif"/>
              </a:rPr>
              <a:t>с</a:t>
            </a:r>
            <a:r>
              <a:rPr sz="1400" spc="-35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41A21"/>
                </a:solidFill>
                <a:latin typeface="Microsoft Sans Serif"/>
                <a:cs typeface="Microsoft Sans Serif"/>
              </a:rPr>
              <a:t>крупными </a:t>
            </a:r>
            <a:r>
              <a:rPr sz="1400" spc="-20" dirty="0">
                <a:solidFill>
                  <a:srgbClr val="041A21"/>
                </a:solidFill>
                <a:latin typeface="Microsoft Sans Serif"/>
                <a:cs typeface="Microsoft Sans Serif"/>
              </a:rPr>
              <a:t>блоками</a:t>
            </a:r>
            <a:r>
              <a:rPr sz="1400" spc="-3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41A21"/>
                </a:solidFill>
                <a:latin typeface="Microsoft Sans Serif"/>
                <a:cs typeface="Microsoft Sans Serif"/>
              </a:rPr>
              <a:t>содержания предмета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10345" y="3852519"/>
            <a:ext cx="2082164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400" dirty="0">
                <a:solidFill>
                  <a:srgbClr val="041A21"/>
                </a:solidFill>
                <a:latin typeface="Microsoft Sans Serif"/>
                <a:cs typeface="Microsoft Sans Serif"/>
              </a:rPr>
              <a:t>Связаны</a:t>
            </a:r>
            <a:r>
              <a:rPr sz="1400" spc="-4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41A21"/>
                </a:solidFill>
                <a:latin typeface="Microsoft Sans Serif"/>
                <a:cs typeface="Microsoft Sans Serif"/>
              </a:rPr>
              <a:t>с</a:t>
            </a:r>
            <a:r>
              <a:rPr sz="1400" spc="-35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41A21"/>
                </a:solidFill>
                <a:latin typeface="Microsoft Sans Serif"/>
                <a:cs typeface="Microsoft Sans Serif"/>
              </a:rPr>
              <a:t>конкретными элементами</a:t>
            </a:r>
            <a:r>
              <a:rPr sz="1400" spc="-5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41A21"/>
                </a:solidFill>
                <a:latin typeface="Microsoft Sans Serif"/>
                <a:cs typeface="Microsoft Sans Serif"/>
              </a:rPr>
              <a:t>содержания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10345" y="5241137"/>
            <a:ext cx="1939925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400" dirty="0">
                <a:solidFill>
                  <a:srgbClr val="041A21"/>
                </a:solidFill>
                <a:latin typeface="Microsoft Sans Serif"/>
                <a:cs typeface="Microsoft Sans Serif"/>
              </a:rPr>
              <a:t>Выявление</a:t>
            </a:r>
            <a:r>
              <a:rPr sz="1400" spc="-15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41A21"/>
                </a:solidFill>
                <a:latin typeface="Microsoft Sans Serif"/>
                <a:cs typeface="Microsoft Sans Serif"/>
              </a:rPr>
              <a:t>на</a:t>
            </a:r>
            <a:r>
              <a:rPr sz="1400" spc="-2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41A21"/>
                </a:solidFill>
                <a:latin typeface="Microsoft Sans Serif"/>
                <a:cs typeface="Microsoft Sans Serif"/>
              </a:rPr>
              <a:t>основе </a:t>
            </a:r>
            <a:r>
              <a:rPr sz="1400" dirty="0">
                <a:solidFill>
                  <a:srgbClr val="041A21"/>
                </a:solidFill>
                <a:latin typeface="Microsoft Sans Serif"/>
                <a:cs typeface="Microsoft Sans Serif"/>
              </a:rPr>
              <a:t>анализа</a:t>
            </a:r>
            <a:r>
              <a:rPr sz="1400" spc="-6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41A21"/>
                </a:solidFill>
                <a:latin typeface="Microsoft Sans Serif"/>
                <a:cs typeface="Microsoft Sans Serif"/>
              </a:rPr>
              <a:t>и</a:t>
            </a:r>
            <a:r>
              <a:rPr sz="1400" spc="-30" dirty="0">
                <a:solidFill>
                  <a:srgbClr val="041A2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41A21"/>
                </a:solidFill>
                <a:latin typeface="Microsoft Sans Serif"/>
                <a:cs typeface="Microsoft Sans Serif"/>
              </a:rPr>
              <a:t>дальнейшей конкретизации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8305" y="1965452"/>
            <a:ext cx="3185795" cy="5778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90"/>
              </a:spcBef>
            </a:pP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Требования</a:t>
            </a:r>
            <a:r>
              <a:rPr sz="18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FFFFFF"/>
                </a:solidFill>
                <a:latin typeface="Arial"/>
                <a:cs typeface="Arial"/>
              </a:rPr>
              <a:t>предметным результатам</a:t>
            </a:r>
            <a:endParaRPr sz="1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99661" y="3335273"/>
            <a:ext cx="3090545" cy="5778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90"/>
              </a:spcBef>
            </a:pP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Планируемые</a:t>
            </a:r>
            <a:r>
              <a:rPr sz="1850" b="1" spc="-20" dirty="0">
                <a:solidFill>
                  <a:srgbClr val="FFFFFF"/>
                </a:solidFill>
                <a:latin typeface="Arial"/>
                <a:cs typeface="Arial"/>
              </a:rPr>
              <a:t> результаты </a:t>
            </a:r>
            <a:r>
              <a:rPr sz="1850" b="1" spc="-10" dirty="0">
                <a:solidFill>
                  <a:srgbClr val="FFFFFF"/>
                </a:solidFill>
                <a:latin typeface="Arial"/>
                <a:cs typeface="Arial"/>
              </a:rPr>
              <a:t>обучения</a:t>
            </a:r>
            <a:endParaRPr sz="1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0522" y="4464811"/>
            <a:ext cx="3020060" cy="844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20"/>
              </a:spcBef>
            </a:pP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Виды</a:t>
            </a:r>
            <a:r>
              <a:rPr sz="18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FFFFFF"/>
                </a:solidFill>
                <a:latin typeface="Arial"/>
                <a:cs typeface="Arial"/>
              </a:rPr>
              <a:t>познавательной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110"/>
              </a:spcBef>
            </a:pP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деятельности,</a:t>
            </a:r>
            <a:r>
              <a:rPr sz="18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ведущие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-5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достижению</a:t>
            </a:r>
            <a:r>
              <a:rPr sz="18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FFFFFF"/>
                </a:solidFill>
                <a:latin typeface="Arial"/>
                <a:cs typeface="Arial"/>
              </a:rPr>
              <a:t>результата</a:t>
            </a:r>
            <a:endParaRPr sz="1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48243" y="2202179"/>
            <a:ext cx="2438400" cy="340995"/>
          </a:xfrm>
          <a:prstGeom prst="rect">
            <a:avLst/>
          </a:prstGeom>
          <a:ln w="15875">
            <a:solidFill>
              <a:srgbClr val="55CCC3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350"/>
              </a:spcBef>
            </a:pPr>
            <a:r>
              <a:rPr sz="1300" b="1" dirty="0">
                <a:solidFill>
                  <a:srgbClr val="041A21"/>
                </a:solidFill>
                <a:latin typeface="Arial"/>
                <a:cs typeface="Arial"/>
              </a:rPr>
              <a:t>Установлены</a:t>
            </a:r>
            <a:r>
              <a:rPr sz="1300" b="1" spc="1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041A21"/>
                </a:solidFill>
                <a:latin typeface="Arial"/>
                <a:cs typeface="Arial"/>
              </a:rPr>
              <a:t>ФГОС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48243" y="3525520"/>
            <a:ext cx="2438400" cy="339090"/>
          </a:xfrm>
          <a:prstGeom prst="rect">
            <a:avLst/>
          </a:prstGeom>
          <a:ln w="15875">
            <a:solidFill>
              <a:srgbClr val="55CCC3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450"/>
              </a:spcBef>
            </a:pPr>
            <a:r>
              <a:rPr sz="1300" b="1" dirty="0">
                <a:solidFill>
                  <a:srgbClr val="041A21"/>
                </a:solidFill>
                <a:latin typeface="Arial"/>
                <a:cs typeface="Arial"/>
              </a:rPr>
              <a:t>Определены</a:t>
            </a:r>
            <a:r>
              <a:rPr sz="1300" b="1" spc="6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41A21"/>
                </a:solidFill>
                <a:latin typeface="Arial"/>
                <a:cs typeface="Arial"/>
              </a:rPr>
              <a:t>в</a:t>
            </a:r>
            <a:r>
              <a:rPr sz="1300" b="1" spc="10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41A21"/>
                </a:solidFill>
                <a:latin typeface="Arial"/>
                <a:cs typeface="Arial"/>
              </a:rPr>
              <a:t>ФОП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55990" y="4653203"/>
            <a:ext cx="2422525" cy="458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7085" marR="488950" indent="-311150">
              <a:lnSpc>
                <a:spcPct val="1092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041A21"/>
                </a:solidFill>
                <a:latin typeface="Arial"/>
                <a:cs typeface="Arial"/>
              </a:rPr>
              <a:t>Познавательные операции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25139" y="2106167"/>
            <a:ext cx="434340" cy="440690"/>
            <a:chOff x="3025139" y="2106167"/>
            <a:chExt cx="434340" cy="440690"/>
          </a:xfrm>
        </p:grpSpPr>
        <p:sp>
          <p:nvSpPr>
            <p:cNvPr id="24" name="object 24"/>
            <p:cNvSpPr/>
            <p:nvPr/>
          </p:nvSpPr>
          <p:spPr>
            <a:xfrm>
              <a:off x="3031235" y="2112263"/>
              <a:ext cx="422275" cy="428625"/>
            </a:xfrm>
            <a:custGeom>
              <a:avLst/>
              <a:gdLst/>
              <a:ahLst/>
              <a:cxnLst/>
              <a:rect l="l" t="t" r="r" b="b"/>
              <a:pathLst>
                <a:path w="422275" h="428625">
                  <a:moveTo>
                    <a:pt x="422148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422148" y="42824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31235" y="2112263"/>
              <a:ext cx="422275" cy="428625"/>
            </a:xfrm>
            <a:custGeom>
              <a:avLst/>
              <a:gdLst/>
              <a:ahLst/>
              <a:cxnLst/>
              <a:rect l="l" t="t" r="r" b="b"/>
              <a:pathLst>
                <a:path w="422275" h="428625">
                  <a:moveTo>
                    <a:pt x="0" y="428243"/>
                  </a:moveTo>
                  <a:lnTo>
                    <a:pt x="422148" y="428243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143250" y="2161794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037332" y="3383279"/>
            <a:ext cx="434340" cy="440690"/>
            <a:chOff x="3037332" y="3383279"/>
            <a:chExt cx="434340" cy="440690"/>
          </a:xfrm>
        </p:grpSpPr>
        <p:sp>
          <p:nvSpPr>
            <p:cNvPr id="28" name="object 28"/>
            <p:cNvSpPr/>
            <p:nvPr/>
          </p:nvSpPr>
          <p:spPr>
            <a:xfrm>
              <a:off x="3043428" y="3389375"/>
              <a:ext cx="422275" cy="428625"/>
            </a:xfrm>
            <a:custGeom>
              <a:avLst/>
              <a:gdLst/>
              <a:ahLst/>
              <a:cxnLst/>
              <a:rect l="l" t="t" r="r" b="b"/>
              <a:pathLst>
                <a:path w="422275" h="428625">
                  <a:moveTo>
                    <a:pt x="422148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422148" y="428244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43428" y="3389375"/>
              <a:ext cx="422275" cy="428625"/>
            </a:xfrm>
            <a:custGeom>
              <a:avLst/>
              <a:gdLst/>
              <a:ahLst/>
              <a:cxnLst/>
              <a:rect l="l" t="t" r="r" b="b"/>
              <a:pathLst>
                <a:path w="422275" h="428625">
                  <a:moveTo>
                    <a:pt x="0" y="428244"/>
                  </a:moveTo>
                  <a:lnTo>
                    <a:pt x="422148" y="428244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155442" y="3439795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40379" y="4687823"/>
            <a:ext cx="434340" cy="440690"/>
            <a:chOff x="3040379" y="4687823"/>
            <a:chExt cx="434340" cy="440690"/>
          </a:xfrm>
        </p:grpSpPr>
        <p:sp>
          <p:nvSpPr>
            <p:cNvPr id="32" name="object 32"/>
            <p:cNvSpPr/>
            <p:nvPr/>
          </p:nvSpPr>
          <p:spPr>
            <a:xfrm>
              <a:off x="3046475" y="4693919"/>
              <a:ext cx="422275" cy="428625"/>
            </a:xfrm>
            <a:custGeom>
              <a:avLst/>
              <a:gdLst/>
              <a:ahLst/>
              <a:cxnLst/>
              <a:rect l="l" t="t" r="r" b="b"/>
              <a:pathLst>
                <a:path w="422275" h="428625">
                  <a:moveTo>
                    <a:pt x="422148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422148" y="42824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46475" y="4693919"/>
              <a:ext cx="422275" cy="428625"/>
            </a:xfrm>
            <a:custGeom>
              <a:avLst/>
              <a:gdLst/>
              <a:ahLst/>
              <a:cxnLst/>
              <a:rect l="l" t="t" r="r" b="b"/>
              <a:pathLst>
                <a:path w="422275" h="428625">
                  <a:moveTo>
                    <a:pt x="0" y="428243"/>
                  </a:moveTo>
                  <a:lnTo>
                    <a:pt x="422148" y="428243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158108" y="4743704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843271" y="2660904"/>
            <a:ext cx="891540" cy="600710"/>
            <a:chOff x="4843271" y="2660904"/>
            <a:chExt cx="891540" cy="600710"/>
          </a:xfrm>
        </p:grpSpPr>
        <p:sp>
          <p:nvSpPr>
            <p:cNvPr id="36" name="object 36"/>
            <p:cNvSpPr/>
            <p:nvPr/>
          </p:nvSpPr>
          <p:spPr>
            <a:xfrm>
              <a:off x="4849367" y="2667000"/>
              <a:ext cx="879475" cy="588645"/>
            </a:xfrm>
            <a:custGeom>
              <a:avLst/>
              <a:gdLst/>
              <a:ahLst/>
              <a:cxnLst/>
              <a:rect l="l" t="t" r="r" b="b"/>
              <a:pathLst>
                <a:path w="879475" h="588645">
                  <a:moveTo>
                    <a:pt x="659511" y="0"/>
                  </a:moveTo>
                  <a:lnTo>
                    <a:pt x="219837" y="0"/>
                  </a:lnTo>
                  <a:lnTo>
                    <a:pt x="219837" y="294132"/>
                  </a:lnTo>
                  <a:lnTo>
                    <a:pt x="0" y="294132"/>
                  </a:lnTo>
                  <a:lnTo>
                    <a:pt x="439674" y="588263"/>
                  </a:lnTo>
                  <a:lnTo>
                    <a:pt x="879348" y="294132"/>
                  </a:lnTo>
                  <a:lnTo>
                    <a:pt x="659511" y="294132"/>
                  </a:lnTo>
                  <a:lnTo>
                    <a:pt x="65951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49367" y="2667000"/>
              <a:ext cx="879475" cy="588645"/>
            </a:xfrm>
            <a:custGeom>
              <a:avLst/>
              <a:gdLst/>
              <a:ahLst/>
              <a:cxnLst/>
              <a:rect l="l" t="t" r="r" b="b"/>
              <a:pathLst>
                <a:path w="879475" h="588645">
                  <a:moveTo>
                    <a:pt x="0" y="294132"/>
                  </a:moveTo>
                  <a:lnTo>
                    <a:pt x="219837" y="294132"/>
                  </a:lnTo>
                  <a:lnTo>
                    <a:pt x="219837" y="0"/>
                  </a:lnTo>
                  <a:lnTo>
                    <a:pt x="659511" y="0"/>
                  </a:lnTo>
                  <a:lnTo>
                    <a:pt x="659511" y="294132"/>
                  </a:lnTo>
                  <a:lnTo>
                    <a:pt x="879348" y="294132"/>
                  </a:lnTo>
                  <a:lnTo>
                    <a:pt x="439674" y="588263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855464" y="3889247"/>
            <a:ext cx="893444" cy="600710"/>
            <a:chOff x="4855464" y="3889247"/>
            <a:chExt cx="893444" cy="600710"/>
          </a:xfrm>
        </p:grpSpPr>
        <p:sp>
          <p:nvSpPr>
            <p:cNvPr id="39" name="object 39"/>
            <p:cNvSpPr/>
            <p:nvPr/>
          </p:nvSpPr>
          <p:spPr>
            <a:xfrm>
              <a:off x="4861560" y="3895343"/>
              <a:ext cx="881380" cy="588645"/>
            </a:xfrm>
            <a:custGeom>
              <a:avLst/>
              <a:gdLst/>
              <a:ahLst/>
              <a:cxnLst/>
              <a:rect l="l" t="t" r="r" b="b"/>
              <a:pathLst>
                <a:path w="881379" h="588645">
                  <a:moveTo>
                    <a:pt x="660653" y="0"/>
                  </a:moveTo>
                  <a:lnTo>
                    <a:pt x="220217" y="0"/>
                  </a:lnTo>
                  <a:lnTo>
                    <a:pt x="220217" y="294131"/>
                  </a:lnTo>
                  <a:lnTo>
                    <a:pt x="0" y="294131"/>
                  </a:lnTo>
                  <a:lnTo>
                    <a:pt x="440436" y="588263"/>
                  </a:lnTo>
                  <a:lnTo>
                    <a:pt x="880872" y="294131"/>
                  </a:lnTo>
                  <a:lnTo>
                    <a:pt x="660653" y="294131"/>
                  </a:lnTo>
                  <a:lnTo>
                    <a:pt x="66065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61560" y="3895343"/>
              <a:ext cx="881380" cy="588645"/>
            </a:xfrm>
            <a:custGeom>
              <a:avLst/>
              <a:gdLst/>
              <a:ahLst/>
              <a:cxnLst/>
              <a:rect l="l" t="t" r="r" b="b"/>
              <a:pathLst>
                <a:path w="881379" h="588645">
                  <a:moveTo>
                    <a:pt x="0" y="294131"/>
                  </a:moveTo>
                  <a:lnTo>
                    <a:pt x="220217" y="294131"/>
                  </a:lnTo>
                  <a:lnTo>
                    <a:pt x="220217" y="0"/>
                  </a:lnTo>
                  <a:lnTo>
                    <a:pt x="660653" y="0"/>
                  </a:lnTo>
                  <a:lnTo>
                    <a:pt x="660653" y="294131"/>
                  </a:lnTo>
                  <a:lnTo>
                    <a:pt x="880872" y="294131"/>
                  </a:lnTo>
                  <a:lnTo>
                    <a:pt x="440436" y="588263"/>
                  </a:lnTo>
                  <a:lnTo>
                    <a:pt x="0" y="29413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0" y="199644"/>
            <a:ext cx="3229610" cy="2357755"/>
            <a:chOff x="1981200" y="199644"/>
            <a:chExt cx="3229610" cy="2357755"/>
          </a:xfrm>
        </p:grpSpPr>
        <p:sp>
          <p:nvSpPr>
            <p:cNvPr id="3" name="object 3"/>
            <p:cNvSpPr/>
            <p:nvPr/>
          </p:nvSpPr>
          <p:spPr>
            <a:xfrm>
              <a:off x="1981200" y="199644"/>
              <a:ext cx="3229610" cy="2357755"/>
            </a:xfrm>
            <a:custGeom>
              <a:avLst/>
              <a:gdLst/>
              <a:ahLst/>
              <a:cxnLst/>
              <a:rect l="l" t="t" r="r" b="b"/>
              <a:pathLst>
                <a:path w="3229610" h="2357755">
                  <a:moveTo>
                    <a:pt x="3209671" y="0"/>
                  </a:moveTo>
                  <a:lnTo>
                    <a:pt x="19685" y="0"/>
                  </a:lnTo>
                  <a:lnTo>
                    <a:pt x="14477" y="0"/>
                  </a:lnTo>
                  <a:lnTo>
                    <a:pt x="9525" y="4572"/>
                  </a:lnTo>
                  <a:lnTo>
                    <a:pt x="0" y="43687"/>
                  </a:lnTo>
                  <a:lnTo>
                    <a:pt x="0" y="2313940"/>
                  </a:lnTo>
                  <a:lnTo>
                    <a:pt x="1539" y="2330946"/>
                  </a:lnTo>
                  <a:lnTo>
                    <a:pt x="5746" y="2344832"/>
                  </a:lnTo>
                  <a:lnTo>
                    <a:pt x="12001" y="2354195"/>
                  </a:lnTo>
                  <a:lnTo>
                    <a:pt x="19685" y="2357628"/>
                  </a:lnTo>
                  <a:lnTo>
                    <a:pt x="3214878" y="2357628"/>
                  </a:lnTo>
                  <a:lnTo>
                    <a:pt x="3229355" y="2313940"/>
                  </a:lnTo>
                  <a:lnTo>
                    <a:pt x="3229355" y="43687"/>
                  </a:lnTo>
                  <a:lnTo>
                    <a:pt x="3227816" y="26681"/>
                  </a:lnTo>
                  <a:lnTo>
                    <a:pt x="3223609" y="12795"/>
                  </a:lnTo>
                  <a:lnTo>
                    <a:pt x="3217354" y="3432"/>
                  </a:lnTo>
                  <a:lnTo>
                    <a:pt x="3209671" y="0"/>
                  </a:lnTo>
                  <a:close/>
                </a:path>
              </a:pathLst>
            </a:custGeom>
            <a:solidFill>
              <a:srgbClr val="55C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8295" y="358139"/>
              <a:ext cx="2455163" cy="20391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14071" y="2931007"/>
            <a:ext cx="7187565" cy="34810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b="1" spc="-10" dirty="0">
                <a:latin typeface="Arial"/>
                <a:cs typeface="Arial"/>
              </a:rPr>
              <a:t>ИСТОРИЯ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b="1" spc="-10" dirty="0">
                <a:latin typeface="Arial"/>
                <a:cs typeface="Arial"/>
              </a:rPr>
              <a:t>Методические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рекомендации.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Система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оценки</a:t>
            </a:r>
            <a:endParaRPr sz="2000">
              <a:latin typeface="Arial"/>
              <a:cs typeface="Arial"/>
            </a:endParaRPr>
          </a:p>
          <a:p>
            <a:pPr marL="12700" marR="280035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достижений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планируемых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предметных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результатов </a:t>
            </a:r>
            <a:r>
              <a:rPr sz="2000" b="1" dirty="0">
                <a:latin typeface="Arial"/>
                <a:cs typeface="Arial"/>
              </a:rPr>
              <a:t>освоения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учебного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предмета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«История».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10-11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классы (2024г.)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b="1" dirty="0">
                <a:latin typeface="Arial"/>
                <a:cs typeface="Arial"/>
              </a:rPr>
              <a:t>Банк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заданий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для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текущего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оценивания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по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учебному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предмету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«История»,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5-9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классы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(2024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г.)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05"/>
              </a:spcBef>
            </a:pPr>
            <a:r>
              <a:rPr sz="2000" b="1" dirty="0">
                <a:latin typeface="Arial"/>
                <a:cs typeface="Arial"/>
              </a:rPr>
              <a:t>Система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оценки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достижений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планируемых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предметных </a:t>
            </a:r>
            <a:r>
              <a:rPr sz="2000" b="1" spc="-30" dirty="0">
                <a:latin typeface="Arial"/>
                <a:cs typeface="Arial"/>
              </a:rPr>
              <a:t>результатов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освоения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учебного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предмета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«История»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5-</a:t>
            </a:r>
            <a:r>
              <a:rPr sz="2000" b="1" spc="-50" dirty="0">
                <a:latin typeface="Arial"/>
                <a:cs typeface="Arial"/>
              </a:rPr>
              <a:t>9 </a:t>
            </a:r>
            <a:r>
              <a:rPr sz="2000" b="1" dirty="0">
                <a:latin typeface="Arial"/>
                <a:cs typeface="Arial"/>
              </a:rPr>
              <a:t>классы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(2023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г.)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63396" cy="12557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4468" y="1008888"/>
            <a:ext cx="4323587" cy="18013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50480" y="3302508"/>
            <a:ext cx="4227576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8747" y="1935479"/>
            <a:ext cx="4794504" cy="43754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0135" y="755980"/>
            <a:ext cx="71824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Задачи</a:t>
            </a:r>
            <a:r>
              <a:rPr spc="-80" dirty="0"/>
              <a:t> </a:t>
            </a:r>
            <a:r>
              <a:rPr spc="-75" dirty="0">
                <a:solidFill>
                  <a:srgbClr val="55CCC3"/>
                </a:solidFill>
              </a:rPr>
              <a:t>банка </a:t>
            </a:r>
            <a:r>
              <a:rPr spc="-80" dirty="0">
                <a:solidFill>
                  <a:srgbClr val="55CCC3"/>
                </a:solidFill>
              </a:rPr>
              <a:t>заданий</a:t>
            </a:r>
            <a:r>
              <a:rPr spc="-75" dirty="0">
                <a:solidFill>
                  <a:srgbClr val="55CCC3"/>
                </a:solidFill>
              </a:rPr>
              <a:t> </a:t>
            </a:r>
            <a:r>
              <a:rPr dirty="0"/>
              <a:t>в</a:t>
            </a:r>
            <a:r>
              <a:rPr spc="-40" dirty="0"/>
              <a:t> </a:t>
            </a:r>
            <a:r>
              <a:rPr spc="-75" dirty="0"/>
              <a:t>учебном</a:t>
            </a:r>
            <a:r>
              <a:rPr spc="-90" dirty="0"/>
              <a:t> </a:t>
            </a:r>
            <a:r>
              <a:rPr spc="-40" dirty="0"/>
              <a:t>процессе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50985" y="2599182"/>
            <a:ext cx="2855595" cy="174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Проверка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зафиксированных</a:t>
            </a:r>
            <a:r>
              <a:rPr sz="1800" b="1" i="1" spc="-7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041A21"/>
                </a:solidFill>
                <a:latin typeface="Arial"/>
                <a:cs typeface="Arial"/>
              </a:rPr>
              <a:t>во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87900"/>
              </a:lnSpc>
              <a:spcBef>
                <a:spcPts val="130"/>
              </a:spcBef>
            </a:pP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ФГОС</a:t>
            </a:r>
            <a:r>
              <a:rPr sz="1800" b="1" i="1" spc="-3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ООО</a:t>
            </a:r>
            <a:r>
              <a:rPr sz="1800" b="1" i="1" spc="-2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предметных результатов</a:t>
            </a:r>
            <a:r>
              <a:rPr sz="1800" b="1" i="1" spc="-10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50" dirty="0">
                <a:solidFill>
                  <a:srgbClr val="041A21"/>
                </a:solidFill>
                <a:latin typeface="Arial"/>
                <a:cs typeface="Arial"/>
              </a:rPr>
              <a:t>и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связанных</a:t>
            </a:r>
            <a:r>
              <a:rPr sz="1800" b="1" i="1" spc="-4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с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041A21"/>
                </a:solidFill>
                <a:latin typeface="Arial"/>
                <a:cs typeface="Arial"/>
              </a:rPr>
              <a:t>ними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универсальных</a:t>
            </a:r>
            <a:r>
              <a:rPr sz="1800" b="1" i="1" spc="50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учебных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действий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932" y="2381503"/>
            <a:ext cx="2854960" cy="1023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Минимизация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дополнительной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45"/>
              </a:spcBef>
            </a:pP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деятельности</a:t>
            </a:r>
            <a:r>
              <a:rPr sz="1800" b="1" i="1" spc="-114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учителя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по</a:t>
            </a:r>
            <a:r>
              <a:rPr sz="1800" b="1" i="1" spc="-4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отбору</a:t>
            </a:r>
            <a:r>
              <a:rPr sz="1800" b="1" i="1" spc="-55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заданий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7461" y="4750054"/>
            <a:ext cx="2345690" cy="102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Повышение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эффективности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800" b="1" i="1" dirty="0">
                <a:solidFill>
                  <a:srgbClr val="041A21"/>
                </a:solidFill>
                <a:latin typeface="Arial"/>
                <a:cs typeface="Arial"/>
              </a:rPr>
              <a:t>процедур</a:t>
            </a:r>
            <a:r>
              <a:rPr sz="1800" b="1" i="1" spc="-70" dirty="0">
                <a:solidFill>
                  <a:srgbClr val="041A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текущего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i="1" spc="-10" dirty="0">
                <a:solidFill>
                  <a:srgbClr val="041A21"/>
                </a:solidFill>
                <a:latin typeface="Arial"/>
                <a:cs typeface="Arial"/>
              </a:rPr>
              <a:t>оценивания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63396" cy="1255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962</Words>
  <Application>Microsoft Office PowerPoint</Application>
  <PresentationFormat>Произвольный</PresentationFormat>
  <Paragraphs>173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ТЕКУЩЕЕ ОЦЕНИВАНИЕ НА УРОКЕ ИСТОРИИ С ИСПОЛЬЗОВАНИЕМ БАНКА ЗАДАНИЙ</vt:lpstr>
      <vt:lpstr>Значение оценочной деятельности</vt:lpstr>
      <vt:lpstr>Оценочная деятельность (Что оценивается?)</vt:lpstr>
      <vt:lpstr>Система оценки достижения планируемых результатов</vt:lpstr>
      <vt:lpstr>Комплексный подход обеспечивается</vt:lpstr>
      <vt:lpstr>Виды, способы и формы оценивания</vt:lpstr>
      <vt:lpstr>Уровни конкретизации планируемых результатов</vt:lpstr>
      <vt:lpstr>Презентация PowerPoint</vt:lpstr>
      <vt:lpstr>Задачи банка заданий в учебном процессе</vt:lpstr>
      <vt:lpstr>Паспорт задания</vt:lpstr>
      <vt:lpstr>Презентация PowerPoint</vt:lpstr>
      <vt:lpstr>Банк заданий</vt:lpstr>
      <vt:lpstr>Банк заданий</vt:lpstr>
      <vt:lpstr>Банк заданий</vt:lpstr>
      <vt:lpstr>Банк заданий</vt:lpstr>
      <vt:lpstr>Банк заданий</vt:lpstr>
      <vt:lpstr>Банк заданий</vt:lpstr>
      <vt:lpstr>Банк заданий</vt:lpstr>
      <vt:lpstr>Банк заданий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Елютина А.А.</dc:creator>
  <cp:lastModifiedBy>Пользователь</cp:lastModifiedBy>
  <cp:revision>2</cp:revision>
  <dcterms:created xsi:type="dcterms:W3CDTF">2025-04-28T09:21:57Z</dcterms:created>
  <dcterms:modified xsi:type="dcterms:W3CDTF">2025-04-28T09:23:59Z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2025-04-28T00:00:00Z</vt:filetime>
  </property>
  <property fmtid="{D5CDD505-2E9C-101B-9397-08002B2CF9AE}" pid="5" name="Producer">
    <vt:lpwstr>Microsoft® PowerPoint® 2013</vt:lpwstr>
  </property>
</Properties>
</file>